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5"/>
  </p:notesMasterIdLst>
  <p:sldIdLst>
    <p:sldId id="256" r:id="rId2"/>
    <p:sldId id="418" r:id="rId3"/>
    <p:sldId id="416" r:id="rId4"/>
    <p:sldId id="285" r:id="rId5"/>
    <p:sldId id="358" r:id="rId6"/>
    <p:sldId id="382" r:id="rId7"/>
    <p:sldId id="383" r:id="rId8"/>
    <p:sldId id="386" r:id="rId9"/>
    <p:sldId id="387" r:id="rId10"/>
    <p:sldId id="286" r:id="rId11"/>
    <p:sldId id="287" r:id="rId12"/>
    <p:sldId id="290" r:id="rId13"/>
    <p:sldId id="293" r:id="rId14"/>
    <p:sldId id="303" r:id="rId15"/>
    <p:sldId id="400" r:id="rId16"/>
    <p:sldId id="419" r:id="rId17"/>
    <p:sldId id="304" r:id="rId18"/>
    <p:sldId id="388" r:id="rId19"/>
    <p:sldId id="294" r:id="rId20"/>
    <p:sldId id="306" r:id="rId21"/>
    <p:sldId id="420" r:id="rId22"/>
    <p:sldId id="311" r:id="rId23"/>
    <p:sldId id="392" r:id="rId24"/>
    <p:sldId id="393" r:id="rId25"/>
    <p:sldId id="408" r:id="rId26"/>
    <p:sldId id="331" r:id="rId27"/>
    <p:sldId id="357" r:id="rId28"/>
    <p:sldId id="321" r:id="rId29"/>
    <p:sldId id="360" r:id="rId30"/>
    <p:sldId id="409" r:id="rId31"/>
    <p:sldId id="324" r:id="rId32"/>
    <p:sldId id="318" r:id="rId33"/>
    <p:sldId id="352" r:id="rId34"/>
    <p:sldId id="410" r:id="rId35"/>
    <p:sldId id="302" r:id="rId36"/>
    <p:sldId id="412" r:id="rId37"/>
    <p:sldId id="421" r:id="rId38"/>
    <p:sldId id="325" r:id="rId39"/>
    <p:sldId id="423" r:id="rId40"/>
    <p:sldId id="295" r:id="rId41"/>
    <p:sldId id="298" r:id="rId42"/>
    <p:sldId id="299" r:id="rId43"/>
    <p:sldId id="301" r:id="rId44"/>
    <p:sldId id="315" r:id="rId45"/>
    <p:sldId id="390" r:id="rId46"/>
    <p:sldId id="348" r:id="rId47"/>
    <p:sldId id="339" r:id="rId48"/>
    <p:sldId id="340" r:id="rId49"/>
    <p:sldId id="398" r:id="rId50"/>
    <p:sldId id="399" r:id="rId51"/>
    <p:sldId id="337" r:id="rId52"/>
    <p:sldId id="329" r:id="rId53"/>
    <p:sldId id="317" r:id="rId54"/>
    <p:sldId id="369" r:id="rId55"/>
    <p:sldId id="344" r:id="rId56"/>
    <p:sldId id="414" r:id="rId57"/>
    <p:sldId id="335" r:id="rId58"/>
    <p:sldId id="370" r:id="rId59"/>
    <p:sldId id="444" r:id="rId60"/>
    <p:sldId id="362" r:id="rId61"/>
    <p:sldId id="342" r:id="rId62"/>
    <p:sldId id="378" r:id="rId63"/>
    <p:sldId id="338" r:id="rId64"/>
    <p:sldId id="334" r:id="rId65"/>
    <p:sldId id="346" r:id="rId66"/>
    <p:sldId id="367" r:id="rId67"/>
    <p:sldId id="347" r:id="rId68"/>
    <p:sldId id="368" r:id="rId69"/>
    <p:sldId id="424" r:id="rId70"/>
    <p:sldId id="425" r:id="rId71"/>
    <p:sldId id="426" r:id="rId72"/>
    <p:sldId id="427" r:id="rId73"/>
    <p:sldId id="442" r:id="rId74"/>
    <p:sldId id="443" r:id="rId75"/>
    <p:sldId id="429" r:id="rId76"/>
    <p:sldId id="430" r:id="rId77"/>
    <p:sldId id="436" r:id="rId78"/>
    <p:sldId id="432" r:id="rId79"/>
    <p:sldId id="431" r:id="rId80"/>
    <p:sldId id="434" r:id="rId81"/>
    <p:sldId id="438" r:id="rId82"/>
    <p:sldId id="439" r:id="rId83"/>
    <p:sldId id="441" r:id="rId84"/>
    <p:sldId id="440" r:id="rId85"/>
    <p:sldId id="433" r:id="rId86"/>
    <p:sldId id="428" r:id="rId87"/>
    <p:sldId id="361" r:id="rId88"/>
    <p:sldId id="365" r:id="rId89"/>
    <p:sldId id="345" r:id="rId90"/>
    <p:sldId id="343" r:id="rId91"/>
    <p:sldId id="411" r:id="rId92"/>
    <p:sldId id="330" r:id="rId93"/>
    <p:sldId id="415" r:id="rId9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8300"/>
    <a:srgbClr val="6FAC46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1EEF57-9092-45BB-8926-B500933D1B13}" v="5630" dt="2022-07-31T14:50:36.59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007" autoAdjust="0"/>
  </p:normalViewPr>
  <p:slideViewPr>
    <p:cSldViewPr>
      <p:cViewPr varScale="1">
        <p:scale>
          <a:sx n="61" d="100"/>
          <a:sy n="61" d="100"/>
        </p:scale>
        <p:origin x="844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330EF-E095-4A5B-9E41-288A67664E91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B8D75-6244-4BD0-A50D-23C317E90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1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08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39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74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65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3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96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87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57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8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85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20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1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6601" y="2035555"/>
            <a:ext cx="9178797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41AB6-1CE0-4D2B-B56B-BDCB4D96AD4C}" type="datetime1">
              <a:rPr lang="en-US" smtClean="0"/>
              <a:t>10/1/2025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577B5-087A-4EF0-B8E4-AE94F78D24B8}" type="datetime1">
              <a:rPr lang="en-US" smtClean="0"/>
              <a:t>10/1/2025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74DA2-D538-4CE7-81FE-212411B06CD8}" type="datetime1">
              <a:rPr lang="en-US" smtClean="0"/>
              <a:t>10/1/2025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163" y="15240"/>
            <a:ext cx="9491472" cy="12755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99D50-6B73-4C48-815A-4CE1BAFE8613}" type="datetime1">
              <a:rPr lang="en-US" smtClean="0"/>
              <a:t>10/1/2025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3DEDE-635C-4C0A-8C79-7F2CA37EC985}" type="datetime1">
              <a:rPr lang="en-US" smtClean="0"/>
              <a:t>10/1/2025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40578" y="2035555"/>
            <a:ext cx="5544820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40578" y="2035555"/>
            <a:ext cx="5544820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F7767-7788-442B-B332-A2A9AF20E9EA}" type="datetime1">
              <a:rPr lang="en-US" smtClean="0"/>
              <a:t>10/1/2025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5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34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27.jpe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5.jpeg"/><Relationship Id="rId4" Type="http://schemas.openxmlformats.org/officeDocument/2006/relationships/image" Target="../media/image36.png"/><Relationship Id="rId9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5" Type="http://schemas.openxmlformats.org/officeDocument/2006/relationships/image" Target="../media/image33.png"/><Relationship Id="rId4" Type="http://schemas.openxmlformats.org/officeDocument/2006/relationships/image" Target="../media/image31.jpe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1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38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0.png"/><Relationship Id="rId4" Type="http://schemas.openxmlformats.org/officeDocument/2006/relationships/image" Target="../media/image5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240.png"/><Relationship Id="rId7" Type="http://schemas.openxmlformats.org/officeDocument/2006/relationships/image" Target="../media/image35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56.png"/><Relationship Id="rId10" Type="http://schemas.openxmlformats.org/officeDocument/2006/relationships/image" Target="../media/image451.png"/><Relationship Id="rId4" Type="http://schemas.openxmlformats.org/officeDocument/2006/relationships/image" Target="../media/image250.png"/><Relationship Id="rId9" Type="http://schemas.openxmlformats.org/officeDocument/2006/relationships/image" Target="../media/image2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7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103.png"/><Relationship Id="rId10" Type="http://schemas.openxmlformats.org/officeDocument/2006/relationships/image" Target="../media/image453.png"/><Relationship Id="rId4" Type="http://schemas.openxmlformats.org/officeDocument/2006/relationships/image" Target="../media/image760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18" Type="http://schemas.openxmlformats.org/officeDocument/2006/relationships/image" Target="../media/image120.png"/><Relationship Id="rId26" Type="http://schemas.openxmlformats.org/officeDocument/2006/relationships/image" Target="../media/image67.png"/><Relationship Id="rId3" Type="http://schemas.openxmlformats.org/officeDocument/2006/relationships/image" Target="../media/image53.png"/><Relationship Id="rId21" Type="http://schemas.openxmlformats.org/officeDocument/2006/relationships/image" Target="../media/image124.png"/><Relationship Id="rId7" Type="http://schemas.openxmlformats.org/officeDocument/2006/relationships/image" Target="../media/image59.png"/><Relationship Id="rId12" Type="http://schemas.openxmlformats.org/officeDocument/2006/relationships/image" Target="../media/image118.png"/><Relationship Id="rId17" Type="http://schemas.openxmlformats.org/officeDocument/2006/relationships/image" Target="../media/image1190.png"/><Relationship Id="rId25" Type="http://schemas.openxmlformats.org/officeDocument/2006/relationships/image" Target="../media/image66.png"/><Relationship Id="rId2" Type="http://schemas.openxmlformats.org/officeDocument/2006/relationships/image" Target="../media/image51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117.png"/><Relationship Id="rId24" Type="http://schemas.openxmlformats.org/officeDocument/2006/relationships/image" Target="../media/image65.png"/><Relationship Id="rId5" Type="http://schemas.openxmlformats.org/officeDocument/2006/relationships/image" Target="../media/image57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62.png"/><Relationship Id="rId19" Type="http://schemas.openxmlformats.org/officeDocument/2006/relationships/image" Target="../media/image122.png"/><Relationship Id="rId4" Type="http://schemas.openxmlformats.org/officeDocument/2006/relationships/image" Target="../media/image54.png"/><Relationship Id="rId9" Type="http://schemas.openxmlformats.org/officeDocument/2006/relationships/image" Target="../media/image61.png"/><Relationship Id="rId14" Type="http://schemas.openxmlformats.org/officeDocument/2006/relationships/image" Target="../media/image119.png"/><Relationship Id="rId22" Type="http://schemas.openxmlformats.org/officeDocument/2006/relationships/image" Target="../media/image630.png"/><Relationship Id="rId27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970.png"/><Relationship Id="rId7" Type="http://schemas.openxmlformats.org/officeDocument/2006/relationships/image" Target="../media/image71.pn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gif"/><Relationship Id="rId11" Type="http://schemas.openxmlformats.org/officeDocument/2006/relationships/image" Target="../media/image73.png"/><Relationship Id="rId5" Type="http://schemas.openxmlformats.org/officeDocument/2006/relationships/image" Target="../media/image990.png"/><Relationship Id="rId10" Type="http://schemas.openxmlformats.org/officeDocument/2006/relationships/image" Target="../media/image72.png"/><Relationship Id="rId4" Type="http://schemas.openxmlformats.org/officeDocument/2006/relationships/image" Target="../media/image65.gif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67.gif"/><Relationship Id="rId7" Type="http://schemas.openxmlformats.org/officeDocument/2006/relationships/image" Target="../media/image6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11" Type="http://schemas.openxmlformats.org/officeDocument/2006/relationships/image" Target="../media/image77.png"/><Relationship Id="rId5" Type="http://schemas.openxmlformats.org/officeDocument/2006/relationships/image" Target="../media/image68.gif"/><Relationship Id="rId10" Type="http://schemas.openxmlformats.org/officeDocument/2006/relationships/image" Target="../media/image63.png"/><Relationship Id="rId4" Type="http://schemas.openxmlformats.org/officeDocument/2006/relationships/image" Target="../media/image950.png"/><Relationship Id="rId9" Type="http://schemas.openxmlformats.org/officeDocument/2006/relationships/image" Target="../media/image10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gif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670.png"/><Relationship Id="rId7" Type="http://schemas.openxmlformats.org/officeDocument/2006/relationships/image" Target="../media/image762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1411.png"/><Relationship Id="rId4" Type="http://schemas.openxmlformats.org/officeDocument/2006/relationships/image" Target="../media/image14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13" Type="http://schemas.openxmlformats.org/officeDocument/2006/relationships/image" Target="../media/image77.gif"/><Relationship Id="rId7" Type="http://schemas.openxmlformats.org/officeDocument/2006/relationships/image" Target="../media/image1010.png"/><Relationship Id="rId12" Type="http://schemas.openxmlformats.org/officeDocument/2006/relationships/image" Target="../media/image76.gif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5.gif"/><Relationship Id="rId5" Type="http://schemas.openxmlformats.org/officeDocument/2006/relationships/image" Target="../media/image990.png"/><Relationship Id="rId10" Type="http://schemas.openxmlformats.org/officeDocument/2006/relationships/image" Target="../media/image84.png"/><Relationship Id="rId9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7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78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5" Type="http://schemas.openxmlformats.org/officeDocument/2006/relationships/image" Target="../media/image881.png"/><Relationship Id="rId4" Type="http://schemas.openxmlformats.org/officeDocument/2006/relationships/image" Target="../media/image7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0.png"/><Relationship Id="rId5" Type="http://schemas.openxmlformats.org/officeDocument/2006/relationships/image" Target="../media/image87.png"/><Relationship Id="rId4" Type="http://schemas.openxmlformats.org/officeDocument/2006/relationships/image" Target="../media/image13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image" Target="../media/image680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671.png"/><Relationship Id="rId17" Type="http://schemas.openxmlformats.org/officeDocument/2006/relationships/image" Target="../media/image620.png"/><Relationship Id="rId2" Type="http://schemas.openxmlformats.org/officeDocument/2006/relationships/image" Target="../media/image88.png"/><Relationship Id="rId16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5" Type="http://schemas.openxmlformats.org/officeDocument/2006/relationships/image" Target="../media/image700.png"/><Relationship Id="rId4" Type="http://schemas.openxmlformats.org/officeDocument/2006/relationships/image" Target="../media/image90.png"/><Relationship Id="rId14" Type="http://schemas.openxmlformats.org/officeDocument/2006/relationships/image" Target="../media/image69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2.png"/><Relationship Id="rId4" Type="http://schemas.openxmlformats.org/officeDocument/2006/relationships/image" Target="../media/image6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1.png"/><Relationship Id="rId3" Type="http://schemas.openxmlformats.org/officeDocument/2006/relationships/image" Target="../media/image100.png"/><Relationship Id="rId7" Type="http://schemas.openxmlformats.org/officeDocument/2006/relationships/image" Target="../media/image9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5" Type="http://schemas.openxmlformats.org/officeDocument/2006/relationships/image" Target="../media/image102.png"/><Relationship Id="rId4" Type="http://schemas.openxmlformats.org/officeDocument/2006/relationships/image" Target="../media/image10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0.png"/><Relationship Id="rId13" Type="http://schemas.openxmlformats.org/officeDocument/2006/relationships/image" Target="../media/image1760.png"/><Relationship Id="rId3" Type="http://schemas.openxmlformats.org/officeDocument/2006/relationships/image" Target="../media/image104.png"/><Relationship Id="rId7" Type="http://schemas.microsoft.com/office/2007/relationships/hdphoto" Target="../media/hdphoto1.wdp"/><Relationship Id="rId12" Type="http://schemas.openxmlformats.org/officeDocument/2006/relationships/image" Target="../media/image17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700.png"/><Relationship Id="rId10" Type="http://schemas.openxmlformats.org/officeDocument/2006/relationships/image" Target="../media/image390.png"/><Relationship Id="rId4" Type="http://schemas.openxmlformats.org/officeDocument/2006/relationships/image" Target="../media/image1690.png"/><Relationship Id="rId9" Type="http://schemas.openxmlformats.org/officeDocument/2006/relationships/image" Target="../media/image1730.png"/><Relationship Id="rId14" Type="http://schemas.openxmlformats.org/officeDocument/2006/relationships/image" Target="../media/image17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7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4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6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450.png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470.png"/><Relationship Id="rId10" Type="http://schemas.openxmlformats.org/officeDocument/2006/relationships/image" Target="../media/image510.png"/><Relationship Id="rId4" Type="http://schemas.openxmlformats.org/officeDocument/2006/relationships/image" Target="../media/image460.png"/><Relationship Id="rId9" Type="http://schemas.openxmlformats.org/officeDocument/2006/relationships/image" Target="../media/image5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0.png"/><Relationship Id="rId5" Type="http://schemas.openxmlformats.org/officeDocument/2006/relationships/image" Target="../media/image1370.png"/><Relationship Id="rId4" Type="http://schemas.openxmlformats.org/officeDocument/2006/relationships/image" Target="../media/image7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7" Type="http://schemas.openxmlformats.org/officeDocument/2006/relationships/image" Target="../media/image112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11.png"/><Relationship Id="rId4" Type="http://schemas.openxmlformats.org/officeDocument/2006/relationships/image" Target="../media/image9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68.png"/><Relationship Id="rId7" Type="http://schemas.openxmlformats.org/officeDocument/2006/relationships/image" Target="../media/image1490.png"/><Relationship Id="rId2" Type="http://schemas.openxmlformats.org/officeDocument/2006/relationships/image" Target="../media/image1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3" Type="http://schemas.openxmlformats.org/officeDocument/2006/relationships/image" Target="../media/image114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73.png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1.png"/><Relationship Id="rId3" Type="http://schemas.openxmlformats.org/officeDocument/2006/relationships/image" Target="../media/image113.png"/><Relationship Id="rId7" Type="http://schemas.openxmlformats.org/officeDocument/2006/relationships/image" Target="../media/image6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11" Type="http://schemas.openxmlformats.org/officeDocument/2006/relationships/image" Target="../media/image178.png"/><Relationship Id="rId5" Type="http://schemas.openxmlformats.org/officeDocument/2006/relationships/image" Target="../media/image1521.png"/><Relationship Id="rId10" Type="http://schemas.openxmlformats.org/officeDocument/2006/relationships/image" Target="../media/image177.png"/><Relationship Id="rId4" Type="http://schemas.openxmlformats.org/officeDocument/2006/relationships/image" Target="../media/image1510.png"/><Relationship Id="rId9" Type="http://schemas.openxmlformats.org/officeDocument/2006/relationships/image" Target="../media/image1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312.5602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gi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jpe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eg"/><Relationship Id="rId5" Type="http://schemas.openxmlformats.org/officeDocument/2006/relationships/image" Target="../media/image145.png"/><Relationship Id="rId4" Type="http://schemas.openxmlformats.org/officeDocument/2006/relationships/image" Target="../media/image1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880.png"/><Relationship Id="rId7" Type="http://schemas.openxmlformats.org/officeDocument/2006/relationships/image" Target="../media/image930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910.png"/><Relationship Id="rId10" Type="http://schemas.openxmlformats.org/officeDocument/2006/relationships/image" Target="../media/image1070.png"/><Relationship Id="rId4" Type="http://schemas.openxmlformats.org/officeDocument/2006/relationships/image" Target="../media/image136.png"/><Relationship Id="rId9" Type="http://schemas.openxmlformats.org/officeDocument/2006/relationships/image" Target="../media/image1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7" Type="http://schemas.openxmlformats.org/officeDocument/2006/relationships/image" Target="../media/image17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1.png"/><Relationship Id="rId5" Type="http://schemas.openxmlformats.org/officeDocument/2006/relationships/image" Target="../media/image1512.png"/><Relationship Id="rId10" Type="http://schemas.openxmlformats.org/officeDocument/2006/relationships/image" Target="../media/image1711.png"/><Relationship Id="rId4" Type="http://schemas.openxmlformats.org/officeDocument/2006/relationships/image" Target="../media/image13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0.png"/><Relationship Id="rId7" Type="http://schemas.openxmlformats.org/officeDocument/2006/relationships/image" Target="../media/image139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580.png"/><Relationship Id="rId4" Type="http://schemas.openxmlformats.org/officeDocument/2006/relationships/image" Target="../media/image15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7" Type="http://schemas.openxmlformats.org/officeDocument/2006/relationships/image" Target="../media/image14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0.png"/><Relationship Id="rId5" Type="http://schemas.openxmlformats.org/officeDocument/2006/relationships/image" Target="../media/image1731.png"/><Relationship Id="rId4" Type="http://schemas.openxmlformats.org/officeDocument/2006/relationships/image" Target="../media/image11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420.png"/><Relationship Id="rId2" Type="http://schemas.openxmlformats.org/officeDocument/2006/relationships/image" Target="../media/image1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82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0.png"/><Relationship Id="rId7" Type="http://schemas.openxmlformats.org/officeDocument/2006/relationships/image" Target="../media/image193.png"/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0.png"/><Relationship Id="rId5" Type="http://schemas.openxmlformats.org/officeDocument/2006/relationships/image" Target="../media/image192.png"/><Relationship Id="rId10" Type="http://schemas.openxmlformats.org/officeDocument/2006/relationships/image" Target="../media/image196.png"/><Relationship Id="rId4" Type="http://schemas.openxmlformats.org/officeDocument/2006/relationships/image" Target="../media/image191.png"/><Relationship Id="rId9" Type="http://schemas.openxmlformats.org/officeDocument/2006/relationships/image" Target="../media/image19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5602" TargetMode="External"/><Relationship Id="rId7" Type="http://schemas.openxmlformats.org/officeDocument/2006/relationships/hyperlink" Target="https://towardsdatascience.com/policy-gradients-in-a-nutshell-8b72f9743c5d" TargetMode="External"/><Relationship Id="rId2" Type="http://schemas.openxmlformats.org/officeDocument/2006/relationships/hyperlink" Target="https://dpmd.ai/DeepMindxUCL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intro-to-artificial-intelligence/q-learning-a-value-based-reinforcement-learning-algorithm-272706d835cf" TargetMode="External"/><Relationship Id="rId5" Type="http://schemas.openxmlformats.org/officeDocument/2006/relationships/hyperlink" Target="https://lilianweng.github.io/" TargetMode="External"/><Relationship Id="rId4" Type="http://schemas.openxmlformats.org/officeDocument/2006/relationships/hyperlink" Target="https://spinningup.openai.com/en/latest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6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pinningup.openai.com/en/latest/spinningup/rl_intro.html" TargetMode="External"/><Relationship Id="rId2" Type="http://schemas.openxmlformats.org/officeDocument/2006/relationships/hyperlink" Target="github.com/tboulet/Formation-Reinforcement-Learn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lianweng.github.io/" TargetMode="External"/><Relationship Id="rId4" Type="http://schemas.openxmlformats.org/officeDocument/2006/relationships/hyperlink" Target="https://dpmd.ai/DeepMindxUCL21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641.png"/><Relationship Id="rId4" Type="http://schemas.openxmlformats.org/officeDocument/2006/relationships/image" Target="../media/image85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9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51247" y="1822704"/>
            <a:ext cx="6708648" cy="25252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5140578" y="2035555"/>
            <a:ext cx="5544820" cy="273344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spc="-20" dirty="0"/>
              <a:t>Apprentissage</a:t>
            </a:r>
            <a:r>
              <a:rPr spc="-105" dirty="0"/>
              <a:t> </a:t>
            </a:r>
            <a:r>
              <a:rPr spc="5" dirty="0"/>
              <a:t>par </a:t>
            </a:r>
            <a:r>
              <a:rPr spc="-1340" dirty="0"/>
              <a:t> </a:t>
            </a:r>
            <a:r>
              <a:rPr spc="-40" dirty="0" err="1"/>
              <a:t>Renforcement</a:t>
            </a:r>
            <a:endParaRPr lang="fr-FR" spc="-40" dirty="0"/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endParaRPr lang="fr-FR" spc="-40" dirty="0"/>
          </a:p>
        </p:txBody>
      </p:sp>
      <p:sp>
        <p:nvSpPr>
          <p:cNvPr id="7" name="object 7"/>
          <p:cNvSpPr txBox="1"/>
          <p:nvPr/>
        </p:nvSpPr>
        <p:spPr>
          <a:xfrm>
            <a:off x="10134600" y="6477000"/>
            <a:ext cx="270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CD96"/>
                </a:solidFill>
                <a:latin typeface="Calibri"/>
                <a:cs typeface="Calibri"/>
              </a:rPr>
              <a:t>Par</a:t>
            </a:r>
            <a:r>
              <a:rPr sz="1800" spc="-25" dirty="0">
                <a:solidFill>
                  <a:srgbClr val="FFCD96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FFCD96"/>
                </a:solidFill>
                <a:latin typeface="Calibri"/>
                <a:cs typeface="Calibri"/>
              </a:rPr>
              <a:t>Timothé Boulet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246FBC9-1AD0-E9FC-76B4-F5B83C4DFC90}"/>
              </a:ext>
            </a:extLst>
          </p:cNvPr>
          <p:cNvSpPr/>
          <p:nvPr/>
        </p:nvSpPr>
        <p:spPr>
          <a:xfrm>
            <a:off x="187859" y="1804837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7CAA4111-FB51-77FA-FD49-E138B4BD5EEB}"/>
                  </a:ext>
                </a:extLst>
              </p:cNvPr>
              <p:cNvSpPr txBox="1"/>
              <p:nvPr/>
            </p:nvSpPr>
            <p:spPr>
              <a:xfrm>
                <a:off x="392507" y="2598713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7CAA4111-FB51-77FA-FD49-E138B4BD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07" y="2598713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2B459CFF-10E0-ABA4-D543-1F85F17B82CA}"/>
              </a:ext>
            </a:extLst>
          </p:cNvPr>
          <p:cNvSpPr txBox="1"/>
          <p:nvPr/>
        </p:nvSpPr>
        <p:spPr>
          <a:xfrm>
            <a:off x="796367" y="3005445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E586E15-A955-F51A-92BE-8984CA7E5791}"/>
              </a:ext>
            </a:extLst>
          </p:cNvPr>
          <p:cNvSpPr txBox="1"/>
          <p:nvPr/>
        </p:nvSpPr>
        <p:spPr>
          <a:xfrm>
            <a:off x="3033244" y="3005445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0C0CD9B-B812-5947-D5F0-4A449FBA3EC7}"/>
              </a:ext>
            </a:extLst>
          </p:cNvPr>
          <p:cNvSpPr txBox="1"/>
          <p:nvPr/>
        </p:nvSpPr>
        <p:spPr>
          <a:xfrm>
            <a:off x="4909288" y="3016113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3F611D4-4C8E-3CF0-ABEA-3A7A1ED9464B}"/>
              </a:ext>
            </a:extLst>
          </p:cNvPr>
          <p:cNvSpPr txBox="1"/>
          <p:nvPr/>
        </p:nvSpPr>
        <p:spPr>
          <a:xfrm>
            <a:off x="4183356" y="1471996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4" name="object 33">
            <a:extLst>
              <a:ext uri="{FF2B5EF4-FFF2-40B4-BE49-F238E27FC236}">
                <a16:creationId xmlns:a16="http://schemas.microsoft.com/office/drawing/2014/main" id="{43414FDE-69A3-FCD4-5890-0ABF4D3241F5}"/>
              </a:ext>
            </a:extLst>
          </p:cNvPr>
          <p:cNvGrpSpPr/>
          <p:nvPr/>
        </p:nvGrpSpPr>
        <p:grpSpPr>
          <a:xfrm>
            <a:off x="1343127" y="3757284"/>
            <a:ext cx="2571750" cy="1256665"/>
            <a:chOff x="1729485" y="4215129"/>
            <a:chExt cx="2571750" cy="1256665"/>
          </a:xfrm>
          <a:solidFill>
            <a:srgbClr val="6FAC46"/>
          </a:solidFill>
        </p:grpSpPr>
        <p:sp>
          <p:nvSpPr>
            <p:cNvPr id="15" name="object 34">
              <a:extLst>
                <a:ext uri="{FF2B5EF4-FFF2-40B4-BE49-F238E27FC236}">
                  <a16:creationId xmlns:a16="http://schemas.microsoft.com/office/drawing/2014/main" id="{1C625C01-AD32-1ADB-F4EF-76912F76897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35">
              <a:extLst>
                <a:ext uri="{FF2B5EF4-FFF2-40B4-BE49-F238E27FC236}">
                  <a16:creationId xmlns:a16="http://schemas.microsoft.com/office/drawing/2014/main" id="{96832ED9-FCD7-D44F-AA93-8A9B13ABAFE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grpFill/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36">
            <a:extLst>
              <a:ext uri="{FF2B5EF4-FFF2-40B4-BE49-F238E27FC236}">
                <a16:creationId xmlns:a16="http://schemas.microsoft.com/office/drawing/2014/main" id="{43B266D9-6F68-B454-E88D-F85C54F37F82}"/>
              </a:ext>
            </a:extLst>
          </p:cNvPr>
          <p:cNvSpPr txBox="1"/>
          <p:nvPr/>
        </p:nvSpPr>
        <p:spPr>
          <a:xfrm>
            <a:off x="1601889" y="4190036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8" name="object 37">
            <a:extLst>
              <a:ext uri="{FF2B5EF4-FFF2-40B4-BE49-F238E27FC236}">
                <a16:creationId xmlns:a16="http://schemas.microsoft.com/office/drawing/2014/main" id="{FE7E267C-9D81-3253-C12E-96CD26A5A074}"/>
              </a:ext>
            </a:extLst>
          </p:cNvPr>
          <p:cNvGrpSpPr/>
          <p:nvPr/>
        </p:nvGrpSpPr>
        <p:grpSpPr>
          <a:xfrm>
            <a:off x="1343381" y="1264275"/>
            <a:ext cx="2571115" cy="1257300"/>
            <a:chOff x="1729739" y="1722120"/>
            <a:chExt cx="2571115" cy="1257300"/>
          </a:xfrm>
        </p:grpSpPr>
        <p:sp>
          <p:nvSpPr>
            <p:cNvPr id="19" name="object 38">
              <a:extLst>
                <a:ext uri="{FF2B5EF4-FFF2-40B4-BE49-F238E27FC236}">
                  <a16:creationId xmlns:a16="http://schemas.microsoft.com/office/drawing/2014/main" id="{B9CE35A0-AB07-6B67-7BF2-21F08F41B4A4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39">
              <a:extLst>
                <a:ext uri="{FF2B5EF4-FFF2-40B4-BE49-F238E27FC236}">
                  <a16:creationId xmlns:a16="http://schemas.microsoft.com/office/drawing/2014/main" id="{CE0D7B21-6B63-C9AC-C835-DEED0A8383E9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40">
            <a:extLst>
              <a:ext uri="{FF2B5EF4-FFF2-40B4-BE49-F238E27FC236}">
                <a16:creationId xmlns:a16="http://schemas.microsoft.com/office/drawing/2014/main" id="{6F8338ED-DAE5-6188-1A83-82510B680AE8}"/>
              </a:ext>
            </a:extLst>
          </p:cNvPr>
          <p:cNvSpPr txBox="1"/>
          <p:nvPr/>
        </p:nvSpPr>
        <p:spPr>
          <a:xfrm>
            <a:off x="2108811" y="1624700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DEA8D220-243F-1213-07CE-855ABFE76450}"/>
                  </a:ext>
                </a:extLst>
              </p:cNvPr>
              <p:cNvSpPr txBox="1"/>
              <p:nvPr/>
            </p:nvSpPr>
            <p:spPr>
              <a:xfrm>
                <a:off x="2719846" y="2698251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DEA8D220-243F-1213-07CE-855ABFE76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846" y="2698251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32F3A7C1-B841-D1F5-EA94-27432449C0C9}"/>
                  </a:ext>
                </a:extLst>
              </p:cNvPr>
              <p:cNvSpPr txBox="1"/>
              <p:nvPr/>
            </p:nvSpPr>
            <p:spPr>
              <a:xfrm>
                <a:off x="5376241" y="2660158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32F3A7C1-B841-D1F5-EA94-27432449C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241" y="2660158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3">
            <a:extLst>
              <a:ext uri="{FF2B5EF4-FFF2-40B4-BE49-F238E27FC236}">
                <a16:creationId xmlns:a16="http://schemas.microsoft.com/office/drawing/2014/main" id="{7AA4491B-EF60-5907-4063-A41352F1E9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977724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l’environnement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423901-B5DD-A109-5C5F-1ED97CE871F1}"/>
                  </a:ext>
                </a:extLst>
              </p:cNvPr>
              <p:cNvSpPr txBox="1"/>
              <p:nvPr/>
            </p:nvSpPr>
            <p:spPr>
              <a:xfrm>
                <a:off x="6324600" y="3507701"/>
                <a:ext cx="526265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:r>
                  <a:rPr lang="en-US" dirty="0" err="1">
                    <a:solidFill>
                      <a:schemeClr val="tx1"/>
                    </a:solidFill>
                  </a:rPr>
                  <a:t>probabilité</a:t>
                </a:r>
                <a:r>
                  <a:rPr lang="en-US" dirty="0">
                    <a:solidFill>
                      <a:schemeClr val="tx1"/>
                    </a:solidFill>
                  </a:rPr>
                  <a:t> que </a:t>
                </a:r>
                <a:r>
                  <a:rPr lang="en-US" dirty="0" err="1">
                    <a:solidFill>
                      <a:schemeClr val="tx1"/>
                    </a:solidFill>
                  </a:rPr>
                  <a:t>l’env</a:t>
                </a:r>
                <a:r>
                  <a:rPr lang="en-US" dirty="0">
                    <a:solidFill>
                      <a:schemeClr val="tx1"/>
                    </a:solidFill>
                  </a:rPr>
                  <a:t>. arrive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err="1">
                    <a:solidFill>
                      <a:schemeClr val="tx1"/>
                    </a:solidFill>
                  </a:rPr>
                  <a:t>si</a:t>
                </a:r>
                <a:r>
                  <a:rPr lang="en-US" dirty="0">
                    <a:solidFill>
                      <a:schemeClr val="tx1"/>
                    </a:solidFill>
                  </a:rPr>
                  <a:t> on fait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dans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:r>
                  <a:rPr lang="en-US" dirty="0" err="1">
                    <a:solidFill>
                      <a:schemeClr val="tx1"/>
                    </a:solidFill>
                  </a:rPr>
                  <a:t>récompense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moyenne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si</a:t>
                </a:r>
                <a:r>
                  <a:rPr lang="en-US" dirty="0">
                    <a:solidFill>
                      <a:schemeClr val="tx1"/>
                    </a:solidFill>
                  </a:rPr>
                  <a:t> on fait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dans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423901-B5DD-A109-5C5F-1ED97CE8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3507701"/>
                <a:ext cx="5262659" cy="1499898"/>
              </a:xfrm>
              <a:prstGeom prst="rect">
                <a:avLst/>
              </a:prstGeom>
              <a:blipFill>
                <a:blip r:embed="rId5"/>
                <a:stretch>
                  <a:fillRect l="-1043" b="-56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B50C9855-7DD8-5DDB-482E-39644E553A97}"/>
              </a:ext>
            </a:extLst>
          </p:cNvPr>
          <p:cNvSpPr txBox="1"/>
          <p:nvPr/>
        </p:nvSpPr>
        <p:spPr>
          <a:xfrm>
            <a:off x="7006989" y="2275547"/>
            <a:ext cx="442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L’environnement est régi par des lois probabilistes qu’on appelle le </a:t>
            </a:r>
            <a:r>
              <a:rPr lang="fr-FR" u="sng" dirty="0"/>
              <a:t>modèle</a:t>
            </a:r>
            <a:r>
              <a:rPr lang="fr-FR" dirty="0"/>
              <a:t> :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7DBBCA-19DD-F8C0-EC8F-EBD377384E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06417" y="6425792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3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90EDBDDB-5E85-AD39-15E4-E19267AA143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Environnements de RL</a:t>
            </a:r>
            <a:endParaRPr lang="fr-FR" sz="4300" kern="0" dirty="0"/>
          </a:p>
        </p:txBody>
      </p:sp>
      <p:pic>
        <p:nvPicPr>
          <p:cNvPr id="1026" name="Picture 2" descr="Étiquette : Mario Bros">
            <a:extLst>
              <a:ext uri="{FF2B5EF4-FFF2-40B4-BE49-F238E27FC236}">
                <a16:creationId xmlns:a16="http://schemas.microsoft.com/office/drawing/2014/main" id="{48C4FEC0-0F50-CCC6-C747-3F3F03C59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95800"/>
            <a:ext cx="33866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A9B8B-2859-E4B0-7DFA-C6DD6E490207}"/>
                  </a:ext>
                </a:extLst>
              </p:cNvPr>
              <p:cNvSpPr txBox="1"/>
              <p:nvPr/>
            </p:nvSpPr>
            <p:spPr>
              <a:xfrm>
                <a:off x="5192315" y="4411705"/>
                <a:ext cx="456144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État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= </a:t>
                </a:r>
              </a:p>
              <a:p>
                <a:endParaRPr lang="fr-FR" dirty="0"/>
              </a:p>
              <a:p>
                <a:r>
                  <a:rPr lang="fr-FR" dirty="0"/>
                  <a:t>Action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Reward</a:t>
                </a:r>
                <a:r>
                  <a:rPr lang="fr-FR" dirty="0">
                    <a:sym typeface="Wingdings" panose="05000000000000000000" pitchFamily="2" charset="2"/>
                  </a:rPr>
                  <a:t>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𝑑𝑥</m:t>
                    </m:r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</a:t>
                </a:r>
                <a:r>
                  <a:rPr lang="fr-FR" dirty="0"/>
                  <a:t> </a:t>
                </a:r>
              </a:p>
              <a:p>
                <a:endParaRPr lang="fr-FR" dirty="0"/>
              </a:p>
              <a:p>
                <a:r>
                  <a:rPr lang="fr-FR" dirty="0" err="1"/>
                  <a:t>Terminalité</a:t>
                </a:r>
                <a:r>
                  <a:rPr lang="fr-FR" dirty="0"/>
                  <a:t>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mort OU fin du </a:t>
                </a:r>
                <a:r>
                  <a:rPr lang="en-US" dirty="0" err="1"/>
                  <a:t>niveau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A9B8B-2859-E4B0-7DFA-C6DD6E49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5" y="4411705"/>
                <a:ext cx="4561442" cy="2031325"/>
              </a:xfrm>
              <a:prstGeom prst="rect">
                <a:avLst/>
              </a:prstGeom>
              <a:blipFill>
                <a:blip r:embed="rId3"/>
                <a:stretch>
                  <a:fillRect l="-1203" t="-1802" r="-401" b="-39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Étiquette : Mario Bros">
            <a:extLst>
              <a:ext uri="{FF2B5EF4-FFF2-40B4-BE49-F238E27FC236}">
                <a16:creationId xmlns:a16="http://schemas.microsoft.com/office/drawing/2014/main" id="{20283096-A7B0-22B2-2DD7-878A2C93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415882"/>
            <a:ext cx="683262" cy="38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6F2ADF-40F9-E801-2CF3-F3DA120A8D04}"/>
              </a:ext>
            </a:extLst>
          </p:cNvPr>
          <p:cNvSpPr txBox="1"/>
          <p:nvPr/>
        </p:nvSpPr>
        <p:spPr>
          <a:xfrm>
            <a:off x="5326960" y="58892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DDFA2-AC08-BAFD-7E18-182B9F61353C}"/>
              </a:ext>
            </a:extLst>
          </p:cNvPr>
          <p:cNvSpPr txBox="1"/>
          <p:nvPr/>
        </p:nvSpPr>
        <p:spPr>
          <a:xfrm>
            <a:off x="480352" y="4126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spc="-25" dirty="0"/>
              <a:t>Exemple 2 : Jeu vidéo type Mario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D01B6-E45E-0D66-BD38-1CF12CAD76B3}"/>
                  </a:ext>
                </a:extLst>
              </p:cNvPr>
              <p:cNvSpPr txBox="1"/>
              <p:nvPr/>
            </p:nvSpPr>
            <p:spPr>
              <a:xfrm>
                <a:off x="5142799" y="1633040"/>
                <a:ext cx="689680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État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= (position et vitesse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dirty="0"/>
                  <a:t> et en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)</a:t>
                </a:r>
              </a:p>
              <a:p>
                <a:endParaRPr lang="fr-FR" dirty="0"/>
              </a:p>
              <a:p>
                <a:r>
                  <a:rPr lang="fr-FR" dirty="0"/>
                  <a:t>Action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</a:t>
                </a:r>
                <a:r>
                  <a:rPr lang="fr-FR" dirty="0">
                    <a:sym typeface="Wingdings" panose="05000000000000000000" pitchFamily="2" charset="2"/>
                  </a:rPr>
                  <a:t>, }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Reward</a:t>
                </a:r>
                <a:r>
                  <a:rPr lang="fr-FR" dirty="0">
                    <a:sym typeface="Wingdings" panose="05000000000000000000" pitchFamily="2" charset="2"/>
                  </a:rPr>
                  <a:t>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= +1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Terminalité</a:t>
                </a:r>
                <a:r>
                  <a:rPr lang="fr-FR" dirty="0">
                    <a:sym typeface="Wingdings" panose="05000000000000000000" pitchFamily="2" charset="2"/>
                  </a:rPr>
                  <a:t>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= basculement limite OU 200 </a:t>
                </a:r>
                <a:r>
                  <a:rPr lang="fr-FR" dirty="0" err="1">
                    <a:sym typeface="Wingdings" panose="05000000000000000000" pitchFamily="2" charset="2"/>
                  </a:rPr>
                  <a:t>steps</a:t>
                </a:r>
                <a:r>
                  <a:rPr lang="fr-FR" dirty="0">
                    <a:sym typeface="Wingdings" panose="05000000000000000000" pitchFamily="2" charset="2"/>
                  </a:rPr>
                  <a:t> atteinte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D01B6-E45E-0D66-BD38-1CF12CAD7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799" y="1633040"/>
                <a:ext cx="6896801" cy="2031325"/>
              </a:xfrm>
              <a:prstGeom prst="rect">
                <a:avLst/>
              </a:prstGeom>
              <a:blipFill>
                <a:blip r:embed="rId5"/>
                <a:stretch>
                  <a:fillRect l="-796" t="-1802" b="-39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26934EB-0FAA-E8DA-6439-97937CD26DE4}"/>
              </a:ext>
            </a:extLst>
          </p:cNvPr>
          <p:cNvSpPr txBox="1"/>
          <p:nvPr/>
        </p:nvSpPr>
        <p:spPr>
          <a:xfrm>
            <a:off x="6423189" y="33643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A gentle introduction to reinforcement learning or what to do when you  don't know what to do | R-bloggers">
            <a:extLst>
              <a:ext uri="{FF2B5EF4-FFF2-40B4-BE49-F238E27FC236}">
                <a16:creationId xmlns:a16="http://schemas.microsoft.com/office/drawing/2014/main" id="{12187D3B-2F0D-2EB9-9FFD-F7ED2EC40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389" y="1789403"/>
            <a:ext cx="2826387" cy="18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2E7E33-5192-AABD-DA36-95131AE2B7DF}"/>
              </a:ext>
            </a:extLst>
          </p:cNvPr>
          <p:cNvSpPr txBox="1"/>
          <p:nvPr/>
        </p:nvSpPr>
        <p:spPr>
          <a:xfrm>
            <a:off x="504933" y="13541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fr-FR" sz="1800" kern="0" spc="-25" dirty="0"/>
              <a:t>Exemple 1 : L’environnement </a:t>
            </a:r>
            <a:r>
              <a:rPr lang="fr-FR" sz="1800" kern="0" spc="-25" dirty="0" err="1"/>
              <a:t>CartPole</a:t>
            </a:r>
            <a:endParaRPr lang="fr-FR" sz="1800" kern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1D6BC3-2B61-101F-A5FD-F4FD0F6C412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8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4BFD366B-954F-CBAF-25D2-AB22F11C047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Environnements de RL</a:t>
            </a:r>
            <a:endParaRPr lang="fr-FR" sz="4300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10E57-37A0-BA77-8284-B97FDBCB2860}"/>
              </a:ext>
            </a:extLst>
          </p:cNvPr>
          <p:cNvSpPr txBox="1"/>
          <p:nvPr/>
        </p:nvSpPr>
        <p:spPr>
          <a:xfrm>
            <a:off x="5029199" y="4788836"/>
            <a:ext cx="7162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État : 		s = capteurs de pression/position du robot</a:t>
            </a:r>
          </a:p>
          <a:p>
            <a:endParaRPr lang="fr-FR" dirty="0"/>
          </a:p>
          <a:p>
            <a:r>
              <a:rPr lang="fr-FR" dirty="0"/>
              <a:t>Action : 		a = ordres pour chaque muscle robotique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: 		r = récompense pour se tenir droit, tenir un objet, etc…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D0F26-873C-F565-3DF9-1013E61D26BA}"/>
              </a:ext>
            </a:extLst>
          </p:cNvPr>
          <p:cNvSpPr txBox="1"/>
          <p:nvPr/>
        </p:nvSpPr>
        <p:spPr>
          <a:xfrm>
            <a:off x="6093462" y="5767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2812D6-A04D-58B4-B8F0-272BDC07F576}"/>
              </a:ext>
            </a:extLst>
          </p:cNvPr>
          <p:cNvSpPr txBox="1"/>
          <p:nvPr/>
        </p:nvSpPr>
        <p:spPr>
          <a:xfrm>
            <a:off x="358719" y="3933930"/>
            <a:ext cx="229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4 : Robotique</a:t>
            </a:r>
            <a:endParaRPr lang="en-US" dirty="0"/>
          </a:p>
        </p:txBody>
      </p:sp>
      <p:pic>
        <p:nvPicPr>
          <p:cNvPr id="2050" name="Picture 2" descr="Boston Dynamics : Spot le chien robot peut maintenant se charger seul">
            <a:extLst>
              <a:ext uri="{FF2B5EF4-FFF2-40B4-BE49-F238E27FC236}">
                <a16:creationId xmlns:a16="http://schemas.microsoft.com/office/drawing/2014/main" id="{F400B4F2-6246-BF3A-875A-25D97AE66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72" y="4682272"/>
            <a:ext cx="3018556" cy="188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ésultat de recherche d'images pour &quot;échecs&quot;">
            <a:extLst>
              <a:ext uri="{FF2B5EF4-FFF2-40B4-BE49-F238E27FC236}">
                <a16:creationId xmlns:a16="http://schemas.microsoft.com/office/drawing/2014/main" id="{88829BFA-1E42-B024-BFF5-53CF27785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75" y="1789011"/>
            <a:ext cx="1962211" cy="182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065B63-7AAB-3516-7648-346128CDD01B}"/>
              </a:ext>
            </a:extLst>
          </p:cNvPr>
          <p:cNvSpPr txBox="1"/>
          <p:nvPr/>
        </p:nvSpPr>
        <p:spPr>
          <a:xfrm>
            <a:off x="329222" y="13754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spc="-25" dirty="0"/>
              <a:t>Exemple 3 : Échecs (face à un adversaire donné)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6A400-9725-2E42-F98D-0A5F303182B3}"/>
              </a:ext>
            </a:extLst>
          </p:cNvPr>
          <p:cNvSpPr txBox="1"/>
          <p:nvPr/>
        </p:nvSpPr>
        <p:spPr>
          <a:xfrm>
            <a:off x="4893480" y="1973046"/>
            <a:ext cx="6032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État : 		s = 	        ou (1.e4e5 2.Nc3Nf6 3.f4d5)</a:t>
            </a:r>
          </a:p>
          <a:p>
            <a:endParaRPr lang="fr-FR" dirty="0"/>
          </a:p>
          <a:p>
            <a:r>
              <a:rPr lang="fr-FR" dirty="0"/>
              <a:t>Action : 		a = prochain coup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: 		r = +1 si victoire, -1 si défaite, 0 sinon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E0615-C68F-1F2A-5A74-4E3EBE07C0CB}"/>
              </a:ext>
            </a:extLst>
          </p:cNvPr>
          <p:cNvSpPr txBox="1"/>
          <p:nvPr/>
        </p:nvSpPr>
        <p:spPr>
          <a:xfrm>
            <a:off x="5028125" y="3366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2" descr="8 idées de Partie d´échecs | echecs, jeu echec, jeux monopoly">
            <a:extLst>
              <a:ext uri="{FF2B5EF4-FFF2-40B4-BE49-F238E27FC236}">
                <a16:creationId xmlns:a16="http://schemas.microsoft.com/office/drawing/2014/main" id="{0077E48E-35BA-BAEE-8DAF-1F6B64949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9"/>
          <a:stretch/>
        </p:blipFill>
        <p:spPr bwMode="auto">
          <a:xfrm>
            <a:off x="7301262" y="1809553"/>
            <a:ext cx="698662" cy="68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49F221-788E-629D-FC84-751DB285C5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44EABD-4A28-5007-DA56-9B400686B7C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Plusieurs types d’environnements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8F3D1-80FB-52FE-9969-2CD4BF565042}"/>
                  </a:ext>
                </a:extLst>
              </p:cNvPr>
              <p:cNvSpPr txBox="1"/>
              <p:nvPr/>
            </p:nvSpPr>
            <p:spPr>
              <a:xfrm>
                <a:off x="608120" y="2677736"/>
                <a:ext cx="12192000" cy="2333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dirty="0"/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terminal ou non </a:t>
                </a:r>
                <a:r>
                  <a:rPr lang="fr-FR" dirty="0"/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peut</a:t>
                </a:r>
                <a:r>
                  <a:rPr lang="en-US" dirty="0"/>
                  <a:t> </a:t>
                </a:r>
                <a:r>
                  <a:rPr lang="en-US" dirty="0" err="1"/>
                  <a:t>valoir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:br>
                  <a:rPr lang="fr-FR" dirty="0">
                    <a:ea typeface="Cambria Math" panose="02040503050406030204" pitchFamily="18" charset="0"/>
                  </a:rPr>
                </a:br>
                <a:r>
                  <a:rPr lang="fr-FR" dirty="0">
                    <a:ea typeface="Cambria Math" panose="02040503050406030204" pitchFamily="18" charset="0"/>
                  </a:rPr>
                  <a:t>Pour éviter que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3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 ne diverge, on introduit la notion de Discount Factor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∈[0,1[</m:t>
                    </m:r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=0,99</m:t>
                    </m:r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 par exemple.</a:t>
                </a:r>
                <a:br>
                  <a:rPr lang="fr-FR" b="0" dirty="0">
                    <a:ea typeface="Cambria Math" panose="02040503050406030204" pitchFamily="18" charset="0"/>
                  </a:rPr>
                </a:br>
                <a:br>
                  <a:rPr lang="fr-FR" b="0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endParaRPr lang="fr-FR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8F3D1-80FB-52FE-9969-2CD4BF565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2677736"/>
                <a:ext cx="12192000" cy="2333524"/>
              </a:xfrm>
              <a:prstGeom prst="rect">
                <a:avLst/>
              </a:prstGeom>
              <a:blipFill>
                <a:blip r:embed="rId2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Part 2: Kinds of RL Algorithms — Spinning Up documentation">
            <a:extLst>
              <a:ext uri="{FF2B5EF4-FFF2-40B4-BE49-F238E27FC236}">
                <a16:creationId xmlns:a16="http://schemas.microsoft.com/office/drawing/2014/main" id="{6DF2ED33-B099-A007-F4C8-F08DDB22C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4365" y="30356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Part 2: Kinds of RL Algorithms — Spinning Up documentation">
            <a:extLst>
              <a:ext uri="{FF2B5EF4-FFF2-40B4-BE49-F238E27FC236}">
                <a16:creationId xmlns:a16="http://schemas.microsoft.com/office/drawing/2014/main" id="{D0EC8E80-81F4-7B26-9318-FBBA6F5B0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76765" y="31880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684E2-C951-A2FD-98F8-F7629A582648}"/>
                  </a:ext>
                </a:extLst>
              </p:cNvPr>
              <p:cNvSpPr txBox="1"/>
              <p:nvPr/>
            </p:nvSpPr>
            <p:spPr>
              <a:xfrm>
                <a:off x="2833720" y="3548171"/>
                <a:ext cx="7740799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684E2-C951-A2FD-98F8-F7629A58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720" y="3548171"/>
                <a:ext cx="7740799" cy="1143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E2F0-B62B-DDE2-F406-470AE1AB7400}"/>
                  </a:ext>
                </a:extLst>
              </p:cNvPr>
              <p:cNvSpPr txBox="1"/>
              <p:nvPr/>
            </p:nvSpPr>
            <p:spPr>
              <a:xfrm>
                <a:off x="608120" y="1359857"/>
                <a:ext cx="64008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L’environnement peut être: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déterministe ou bien stochastique </a:t>
                </a:r>
                <a:r>
                  <a:rPr lang="fr-FR" dirty="0"/>
                  <a:t>(= inclure de l’aléatoire)</a:t>
                </a:r>
                <a:br>
                  <a:rPr lang="fr-FR" dirty="0"/>
                </a:br>
                <a:r>
                  <a:rPr lang="fr-FR" dirty="0"/>
                  <a:t>L’objectif est de trouver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qui maximise </a:t>
                </a:r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|∀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E2F0-B62B-DDE2-F406-470AE1AB7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1359857"/>
                <a:ext cx="6400800" cy="1200329"/>
              </a:xfrm>
              <a:prstGeom prst="rect">
                <a:avLst/>
              </a:prstGeom>
              <a:blipFill>
                <a:blip r:embed="rId4"/>
                <a:stretch>
                  <a:fillRect l="-857" t="-2538" b="-4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Résultat de recherche d'images pour &quot;échecs&quot;">
            <a:extLst>
              <a:ext uri="{FF2B5EF4-FFF2-40B4-BE49-F238E27FC236}">
                <a16:creationId xmlns:a16="http://schemas.microsoft.com/office/drawing/2014/main" id="{35D518EF-2F97-07FC-966C-EDE6054F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199" y="1645046"/>
            <a:ext cx="1267407" cy="11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 gentle introduction to reinforcement learning or what to do when you  don't know what to do | R-bloggers">
            <a:extLst>
              <a:ext uri="{FF2B5EF4-FFF2-40B4-BE49-F238E27FC236}">
                <a16:creationId xmlns:a16="http://schemas.microsoft.com/office/drawing/2014/main" id="{D449B503-641C-708A-4C81-590E1499B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1622966"/>
            <a:ext cx="18288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6" descr="Part 2: Kinds of RL Algorithms — Spinning Up documentation">
            <a:extLst>
              <a:ext uri="{FF2B5EF4-FFF2-40B4-BE49-F238E27FC236}">
                <a16:creationId xmlns:a16="http://schemas.microsoft.com/office/drawing/2014/main" id="{B233C1E4-47DF-CF19-1DA4-63CC6EE286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6589" y="46685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A6587-E0FC-5C97-93B3-C40B1A49240E}"/>
              </a:ext>
            </a:extLst>
          </p:cNvPr>
          <p:cNvSpPr txBox="1"/>
          <p:nvPr/>
        </p:nvSpPr>
        <p:spPr>
          <a:xfrm>
            <a:off x="608120" y="4691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FF0000"/>
                </a:solidFill>
              </a:rPr>
              <a:t>Markovien ou non :</a:t>
            </a:r>
            <a:br>
              <a:rPr lang="fr-FR" dirty="0"/>
            </a:br>
            <a:r>
              <a:rPr lang="fr-FR" dirty="0"/>
              <a:t>Propriété de Markov : l'état actuel contient toute l'information des états précédents</a:t>
            </a:r>
            <a:endParaRPr lang="en-US" dirty="0"/>
          </a:p>
        </p:txBody>
      </p:sp>
      <p:pic>
        <p:nvPicPr>
          <p:cNvPr id="17" name="Picture 2" descr="Étiquette : Mario Bros">
            <a:extLst>
              <a:ext uri="{FF2B5EF4-FFF2-40B4-BE49-F238E27FC236}">
                <a16:creationId xmlns:a16="http://schemas.microsoft.com/office/drawing/2014/main" id="{28803F85-593F-7F56-60AA-23C98941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249" y="4513350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FC6AB-DEF8-E2E8-AD9C-7CD3FE11993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E483C-B7EA-4DEA-4480-F5B1AFFAF51E}"/>
                  </a:ext>
                </a:extLst>
              </p:cNvPr>
              <p:cNvSpPr txBox="1"/>
              <p:nvPr/>
            </p:nvSpPr>
            <p:spPr>
              <a:xfrm>
                <a:off x="608120" y="5688492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parfaitement observable ou non :</a:t>
                </a:r>
                <a:br>
                  <a:rPr lang="fr-FR" dirty="0"/>
                </a:br>
                <a:r>
                  <a:rPr lang="fr-FR" dirty="0"/>
                  <a:t>On parlera alors d’observations plutôt que d’état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/>
                  <a:t>	</a:t>
                </a:r>
              </a:p>
              <a:p>
                <a:pPr marL="285750" indent="-285750">
                  <a:buFontTx/>
                  <a:buChar char="-"/>
                </a:pPr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E483C-B7EA-4DEA-4480-F5B1AFFAF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5688492"/>
                <a:ext cx="12192000" cy="923330"/>
              </a:xfrm>
              <a:prstGeom prst="rect">
                <a:avLst/>
              </a:prstGeom>
              <a:blipFill>
                <a:blip r:embed="rId8"/>
                <a:stretch>
                  <a:fillRect l="-450" t="-3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Étiquette : Mario Bros">
            <a:extLst>
              <a:ext uri="{FF2B5EF4-FFF2-40B4-BE49-F238E27FC236}">
                <a16:creationId xmlns:a16="http://schemas.microsoft.com/office/drawing/2014/main" id="{71A2E7B0-8FA4-1CA9-03AC-7FD19420F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249" y="5704932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10 astuces pour gagner au poker en ligne | Le Huffington Post LIFE">
            <a:extLst>
              <a:ext uri="{FF2B5EF4-FFF2-40B4-BE49-F238E27FC236}">
                <a16:creationId xmlns:a16="http://schemas.microsoft.com/office/drawing/2014/main" id="{03FD3016-C8A4-1B57-3161-C34214945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233" y="5688492"/>
            <a:ext cx="1834320" cy="10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11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2" grpId="0"/>
      <p:bldP spid="14" grpId="0"/>
      <p:bldP spid="1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F97C0D3-8796-9068-DA56-D0D86BDC757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970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 err="1"/>
              <a:t>Definissez</a:t>
            </a:r>
            <a:r>
              <a:rPr lang="fr-FR" sz="4300" kern="0" spc="-25" dirty="0"/>
              <a:t> vos propres environnements</a:t>
            </a:r>
            <a:endParaRPr lang="fr-FR" sz="4300" kern="0" dirty="0"/>
          </a:p>
        </p:txBody>
      </p:sp>
      <p:pic>
        <p:nvPicPr>
          <p:cNvPr id="8194" name="Picture 2" descr="Getting started with OpenAI Gym. OpenAI gym is an environment for… | by  Bhushan Sonawane | Towards Data Science">
            <a:extLst>
              <a:ext uri="{FF2B5EF4-FFF2-40B4-BE49-F238E27FC236}">
                <a16:creationId xmlns:a16="http://schemas.microsoft.com/office/drawing/2014/main" id="{BD57EF93-5CDA-9881-0143-5DC02EEC8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1" y="4482034"/>
            <a:ext cx="1307315" cy="79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EE8ED-0F2C-9948-C2B1-414B7B53047C}"/>
              </a:ext>
            </a:extLst>
          </p:cNvPr>
          <p:cNvSpPr txBox="1"/>
          <p:nvPr/>
        </p:nvSpPr>
        <p:spPr>
          <a:xfrm>
            <a:off x="1535277" y="4464586"/>
            <a:ext cx="3171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Gym</a:t>
            </a:r>
            <a:r>
              <a:rPr lang="fr-FR" dirty="0"/>
              <a:t> : Bibliothèque pour </a:t>
            </a:r>
            <a:r>
              <a:rPr lang="fr-FR" dirty="0">
                <a:solidFill>
                  <a:srgbClr val="FF0000"/>
                </a:solidFill>
              </a:rPr>
              <a:t>définir</a:t>
            </a:r>
            <a:r>
              <a:rPr lang="fr-FR" dirty="0"/>
              <a:t> vos environnements ou </a:t>
            </a:r>
            <a:r>
              <a:rPr lang="fr-FR" dirty="0">
                <a:solidFill>
                  <a:srgbClr val="FF0000"/>
                </a:solidFill>
              </a:rPr>
              <a:t>en utiliser </a:t>
            </a:r>
            <a:r>
              <a:rPr lang="fr-FR" dirty="0"/>
              <a:t>des déjà implémentés.</a:t>
            </a:r>
            <a:endParaRPr lang="en-US" dirty="0"/>
          </a:p>
        </p:txBody>
      </p:sp>
      <p:pic>
        <p:nvPicPr>
          <p:cNvPr id="8196" name="Picture 4" descr="Getting Started With OpenAI Gym | Paperspace Blog">
            <a:extLst>
              <a:ext uri="{FF2B5EF4-FFF2-40B4-BE49-F238E27FC236}">
                <a16:creationId xmlns:a16="http://schemas.microsoft.com/office/drawing/2014/main" id="{579EC3DE-05A0-1CE8-9DBB-9236E7680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9" y="2375966"/>
            <a:ext cx="4202067" cy="192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79ABA3-9738-43CA-CC0E-C087C04EDFB4}"/>
              </a:ext>
            </a:extLst>
          </p:cNvPr>
          <p:cNvSpPr txBox="1"/>
          <p:nvPr/>
        </p:nvSpPr>
        <p:spPr>
          <a:xfrm>
            <a:off x="5386868" y="1210295"/>
            <a:ext cx="555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OceanEnv</a:t>
            </a:r>
            <a:r>
              <a:rPr lang="fr-FR" dirty="0"/>
              <a:t> : exemple d’environnement custom avec Gym :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893226-2AC0-E5B7-CE53-EBCB5897F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82" y="4269521"/>
            <a:ext cx="5243808" cy="1685925"/>
          </a:xfrm>
          <a:prstGeom prst="rect">
            <a:avLst/>
          </a:prstGeom>
        </p:spPr>
      </p:pic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DB9ADE38-14D6-BDAF-DEC4-7ED54028598E}"/>
              </a:ext>
            </a:extLst>
          </p:cNvPr>
          <p:cNvSpPr/>
          <p:nvPr/>
        </p:nvSpPr>
        <p:spPr>
          <a:xfrm rot="10800000">
            <a:off x="6154382" y="4002821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Curved Up 3">
            <a:extLst>
              <a:ext uri="{FF2B5EF4-FFF2-40B4-BE49-F238E27FC236}">
                <a16:creationId xmlns:a16="http://schemas.microsoft.com/office/drawing/2014/main" id="{ACE4F78B-0D4E-6146-34D4-9D7700EEE5E9}"/>
              </a:ext>
            </a:extLst>
          </p:cNvPr>
          <p:cNvSpPr/>
          <p:nvPr/>
        </p:nvSpPr>
        <p:spPr>
          <a:xfrm rot="10800000">
            <a:off x="9430982" y="4002821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75683641-64F2-5134-3509-F26CF8F8EF17}"/>
              </a:ext>
            </a:extLst>
          </p:cNvPr>
          <p:cNvSpPr/>
          <p:nvPr/>
        </p:nvSpPr>
        <p:spPr>
          <a:xfrm rot="10800000">
            <a:off x="9940853" y="4002821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4BF10-D3FF-6DE8-9A3A-C8F4FD319EE8}"/>
              </a:ext>
            </a:extLst>
          </p:cNvPr>
          <p:cNvSpPr txBox="1"/>
          <p:nvPr/>
        </p:nvSpPr>
        <p:spPr>
          <a:xfrm>
            <a:off x="7888517" y="40848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4250D-DC83-9AF3-D342-A50084900AA6}"/>
              </a:ext>
            </a:extLst>
          </p:cNvPr>
          <p:cNvSpPr txBox="1"/>
          <p:nvPr/>
        </p:nvSpPr>
        <p:spPr>
          <a:xfrm>
            <a:off x="6273451" y="3697594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38058-D66F-DA19-F8AF-303ED4C2582B}"/>
              </a:ext>
            </a:extLst>
          </p:cNvPr>
          <p:cNvSpPr txBox="1"/>
          <p:nvPr/>
        </p:nvSpPr>
        <p:spPr>
          <a:xfrm>
            <a:off x="9533518" y="3697594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17E035-3586-1711-0C50-2A3B129A1692}"/>
              </a:ext>
            </a:extLst>
          </p:cNvPr>
          <p:cNvSpPr txBox="1"/>
          <p:nvPr/>
        </p:nvSpPr>
        <p:spPr>
          <a:xfrm>
            <a:off x="10008647" y="3697594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211B8F-72A2-41B4-BA81-40D39A2002BC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5726673" y="4841449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F2B5E4-854B-78AA-261F-467F3676528E}"/>
              </a:ext>
            </a:extLst>
          </p:cNvPr>
          <p:cNvCxnSpPr>
            <a:cxnSpLocks/>
          </p:cNvCxnSpPr>
          <p:nvPr/>
        </p:nvCxnSpPr>
        <p:spPr>
          <a:xfrm>
            <a:off x="6091217" y="3505246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CE01E8-21B0-0DA9-51AE-FAB311FDEDD5}"/>
              </a:ext>
            </a:extLst>
          </p:cNvPr>
          <p:cNvCxnSpPr>
            <a:cxnSpLocks/>
          </p:cNvCxnSpPr>
          <p:nvPr/>
        </p:nvCxnSpPr>
        <p:spPr>
          <a:xfrm>
            <a:off x="7620001" y="4084855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C4B8E1-0C7B-3B9C-8C74-58CFDDF7C24D}"/>
                  </a:ext>
                </a:extLst>
              </p:cNvPr>
              <p:cNvSpPr txBox="1"/>
              <p:nvPr/>
            </p:nvSpPr>
            <p:spPr>
              <a:xfrm>
                <a:off x="7211553" y="3489840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C4B8E1-0C7B-3B9C-8C74-58CFDDF7C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553" y="3489840"/>
                <a:ext cx="779316" cy="646331"/>
              </a:xfrm>
              <a:prstGeom prst="rect">
                <a:avLst/>
              </a:prstGeom>
              <a:blipFill>
                <a:blip r:embed="rId6"/>
                <a:stretch>
                  <a:fillRect t="-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5F196-C216-2ADA-17F8-AB0EA3CDE835}"/>
                  </a:ext>
                </a:extLst>
              </p:cNvPr>
              <p:cNvSpPr txBox="1"/>
              <p:nvPr/>
            </p:nvSpPr>
            <p:spPr>
              <a:xfrm>
                <a:off x="5410818" y="3143644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5F196-C216-2ADA-17F8-AB0EA3CDE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818" y="3143644"/>
                <a:ext cx="1648336" cy="369332"/>
              </a:xfrm>
              <a:prstGeom prst="rect">
                <a:avLst/>
              </a:prstGeom>
              <a:blipFill>
                <a:blip r:embed="rId7"/>
                <a:stretch>
                  <a:fillRect l="-2963"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76BF4D-2B96-1A8D-84B0-FEB4A05D9F65}"/>
              </a:ext>
            </a:extLst>
          </p:cNvPr>
          <p:cNvCxnSpPr>
            <a:cxnSpLocks/>
            <a:stCxn id="22" idx="2"/>
            <a:endCxn id="14" idx="2"/>
          </p:cNvCxnSpPr>
          <p:nvPr/>
        </p:nvCxnSpPr>
        <p:spPr>
          <a:xfrm flipH="1">
            <a:off x="10313447" y="3874578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5C2185-D1DB-9DFF-ED2B-B3D8765C03B9}"/>
              </a:ext>
            </a:extLst>
          </p:cNvPr>
          <p:cNvSpPr txBox="1"/>
          <p:nvPr/>
        </p:nvSpPr>
        <p:spPr>
          <a:xfrm>
            <a:off x="10654292" y="3505246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657CD0-2D57-6C20-3781-493E7191814F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10550453" y="4841449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FC4781F-2679-62ED-2133-E1D19D438979}"/>
              </a:ext>
            </a:extLst>
          </p:cNvPr>
          <p:cNvSpPr txBox="1"/>
          <p:nvPr/>
        </p:nvSpPr>
        <p:spPr>
          <a:xfrm>
            <a:off x="10494225" y="5904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2FBF5-2D4E-3A51-B298-3150CA13507E}"/>
                  </a:ext>
                </a:extLst>
              </p:cNvPr>
              <p:cNvSpPr txBox="1"/>
              <p:nvPr/>
            </p:nvSpPr>
            <p:spPr>
              <a:xfrm>
                <a:off x="4902009" y="1659921"/>
                <a:ext cx="710098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F98300"/>
                    </a:solidFill>
                  </a:rPr>
                  <a:t>État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∈{0, 1,  …,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10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représente</a:t>
                </a:r>
                <a:r>
                  <a:rPr lang="en-US" dirty="0"/>
                  <a:t> la distance à la rive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Action</a:t>
                </a:r>
                <a:r>
                  <a:rPr lang="en-US" dirty="0"/>
                  <a:t> : 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∈ {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′é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loigner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rapprocher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Reward</a:t>
                </a:r>
                <a:r>
                  <a:rPr lang="en-US" dirty="0"/>
                  <a:t> :	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fr-FR" b="0" dirty="0"/>
                  <a:t>, à chaque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fr-FR" b="0" dirty="0"/>
                  <a:t> (punition tant que la rive n’est pas atteinte)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2FBF5-2D4E-3A51-B298-3150CA135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009" y="1659921"/>
                <a:ext cx="7100983" cy="923330"/>
              </a:xfrm>
              <a:prstGeom prst="rect">
                <a:avLst/>
              </a:prstGeom>
              <a:blipFill>
                <a:blip r:embed="rId8"/>
                <a:stretch>
                  <a:fillRect l="-68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B5EA3-BC98-54B8-DFD4-00628A4FFEFE}"/>
                  </a:ext>
                </a:extLst>
              </p:cNvPr>
              <p:cNvSpPr txBox="1"/>
              <p:nvPr/>
            </p:nvSpPr>
            <p:spPr>
              <a:xfrm>
                <a:off x="4902009" y="2502437"/>
                <a:ext cx="27194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État initial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r>
                  <a:rPr lang="en-US" dirty="0"/>
                  <a:t>État terminal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B5EA3-BC98-54B8-DFD4-00628A4FF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009" y="2502437"/>
                <a:ext cx="2719452" cy="646331"/>
              </a:xfrm>
              <a:prstGeom prst="rect">
                <a:avLst/>
              </a:prstGeom>
              <a:blipFill>
                <a:blip r:embed="rId9"/>
                <a:stretch>
                  <a:fillRect l="-179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8EF8543-39EC-C167-02B8-8EA458F6F201}"/>
              </a:ext>
            </a:extLst>
          </p:cNvPr>
          <p:cNvSpPr txBox="1"/>
          <p:nvPr/>
        </p:nvSpPr>
        <p:spPr>
          <a:xfrm>
            <a:off x="5098725" y="5898980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43E8A9-7AD5-634A-3579-B9DFB0860AC4}"/>
              </a:ext>
            </a:extLst>
          </p:cNvPr>
          <p:cNvSpPr/>
          <p:nvPr/>
        </p:nvSpPr>
        <p:spPr>
          <a:xfrm>
            <a:off x="4737919" y="1659921"/>
            <a:ext cx="7265073" cy="488539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64614-EEA0-426E-E0F8-90A32B87D5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56533" y="6543462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9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9" grpId="0"/>
      <p:bldP spid="10" grpId="0"/>
      <p:bldP spid="14" grpId="0"/>
      <p:bldP spid="19" grpId="0"/>
      <p:bldP spid="20" grpId="0"/>
      <p:bldP spid="22" grpId="0"/>
      <p:bldP spid="24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716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Comment apprendre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98E03-A78E-6FBD-F34B-8493D0EB2D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93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5B5C4-9BCB-9426-8230-3A7E551E4C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16</a:t>
            </a:fld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5A54DBF-629C-0E34-0A91-8BB993A2AEBA}"/>
              </a:ext>
            </a:extLst>
          </p:cNvPr>
          <p:cNvSpPr/>
          <p:nvPr/>
        </p:nvSpPr>
        <p:spPr>
          <a:xfrm>
            <a:off x="1371600" y="2362200"/>
            <a:ext cx="8305800" cy="231503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434D55-9F86-E19E-6828-037BC880FACC}"/>
                  </a:ext>
                </a:extLst>
              </p:cNvPr>
              <p:cNvSpPr/>
              <p:nvPr/>
            </p:nvSpPr>
            <p:spPr>
              <a:xfrm>
                <a:off x="4854897" y="2891659"/>
                <a:ext cx="2851090" cy="1636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Model-based RL</a:t>
                </a:r>
                <a:endParaRPr lang="en-US" dirty="0"/>
              </a:p>
              <a:p>
                <a:pPr algn="ctr"/>
                <a:endParaRPr lang="fr-FR" dirty="0"/>
              </a:p>
              <a:p>
                <a:pPr algn="ctr"/>
                <a:r>
                  <a:rPr lang="fr-FR" dirty="0"/>
                  <a:t>Interagit avec l’</a:t>
                </a:r>
                <a:r>
                  <a:rPr lang="fr-FR" dirty="0" err="1"/>
                  <a:t>env</a:t>
                </a:r>
                <a:r>
                  <a:rPr lang="fr-FR" dirty="0"/>
                  <a:t> pour apprendre le modèle 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fr-F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5434D55-9F86-E19E-6828-037BC880F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897" y="2891659"/>
                <a:ext cx="2851090" cy="163615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B8B59D9-5B4B-8263-50B6-72F600B1FEFC}"/>
                  </a:ext>
                </a:extLst>
              </p:cNvPr>
              <p:cNvSpPr/>
              <p:nvPr/>
            </p:nvSpPr>
            <p:spPr>
              <a:xfrm>
                <a:off x="1660686" y="2891659"/>
                <a:ext cx="2905125" cy="16361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Model-free RL</a:t>
                </a:r>
                <a:endParaRPr lang="en-US" dirty="0"/>
              </a:p>
              <a:p>
                <a:pPr algn="ctr"/>
                <a:endParaRPr lang="fr-FR" dirty="0"/>
              </a:p>
              <a:p>
                <a:pPr algn="ctr"/>
                <a:r>
                  <a:rPr lang="fr-FR" dirty="0"/>
                  <a:t>Interagit avec l’</a:t>
                </a:r>
                <a:r>
                  <a:rPr lang="fr-FR" dirty="0" err="1"/>
                  <a:t>env</a:t>
                </a:r>
                <a:r>
                  <a:rPr lang="fr-FR" dirty="0"/>
                  <a:t> pour optimiser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B8B59D9-5B4B-8263-50B6-72F600B1F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686" y="2891659"/>
                <a:ext cx="2905125" cy="16361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E114604-AC76-39CE-F644-0936F8AFDCEC}"/>
              </a:ext>
            </a:extLst>
          </p:cNvPr>
          <p:cNvSpPr txBox="1"/>
          <p:nvPr/>
        </p:nvSpPr>
        <p:spPr>
          <a:xfrm>
            <a:off x="3395870" y="2442264"/>
            <a:ext cx="243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96E14B-D03D-8ED1-68E0-83541A26DD51}"/>
              </a:ext>
            </a:extLst>
          </p:cNvPr>
          <p:cNvSpPr/>
          <p:nvPr/>
        </p:nvSpPr>
        <p:spPr>
          <a:xfrm>
            <a:off x="8153400" y="2891659"/>
            <a:ext cx="3124200" cy="1606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Dynamic </a:t>
            </a:r>
            <a:r>
              <a:rPr lang="fr-FR" dirty="0" err="1"/>
              <a:t>Programming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Optimisation mathématique qui requiert la connaissance du modèle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C47346D-CF02-AAA0-0AD5-2687362DEE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977724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Model-free vs. Model-based</a:t>
            </a:r>
            <a:endParaRPr sz="4300" dirty="0"/>
          </a:p>
        </p:txBody>
      </p:sp>
    </p:spTree>
    <p:extLst>
      <p:ext uri="{BB962C8B-B14F-4D97-AF65-F5344CB8AC3E}">
        <p14:creationId xmlns:p14="http://schemas.microsoft.com/office/powerpoint/2010/main" val="177145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D7B43A-73A2-58E5-7F11-4028485BAD2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208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valeurs d’état et d’action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/>
              <p:nvPr/>
            </p:nvSpPr>
            <p:spPr>
              <a:xfrm>
                <a:off x="558800" y="1195150"/>
                <a:ext cx="10591800" cy="2681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Valeur d’état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fr-FR" b="0" dirty="0">
                    <a:solidFill>
                      <a:srgbClr val="F98300"/>
                    </a:solidFill>
                  </a:rPr>
                  <a:t>		</a:t>
                </a:r>
                <a:r>
                  <a:rPr lang="fr-FR" b="0" dirty="0"/>
                  <a:t>à quel point mon état s est bon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	à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mon</a:t>
                </a:r>
                <a:r>
                  <a:rPr lang="en-US" dirty="0"/>
                  <a:t> action a </a:t>
                </a:r>
                <a:r>
                  <a:rPr lang="en-US" dirty="0" err="1"/>
                  <a:t>est</a:t>
                </a:r>
                <a:r>
                  <a:rPr lang="en-US" dirty="0"/>
                  <a:t> bonne dans </a:t>
                </a:r>
                <a:r>
                  <a:rPr lang="en-US" dirty="0" err="1"/>
                  <a:t>l’état</a:t>
                </a:r>
                <a:r>
                  <a:rPr lang="en-US" dirty="0"/>
                  <a:t> s et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Rappel :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3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  (si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1195150"/>
                <a:ext cx="10591800" cy="2681953"/>
              </a:xfrm>
              <a:prstGeom prst="rect">
                <a:avLst/>
              </a:prstGeom>
              <a:blipFill>
                <a:blip r:embed="rId2"/>
                <a:stretch>
                  <a:fillRect l="-518" t="-1136" b="-1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/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𝑎𝑝𝑝𝑟𝑜𝑐h𝑒𝑟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𝑙𝑜𝑖𝑔𝑛𝑒𝑟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5F9F0C3C-6ED9-728D-3CE2-542038C5A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21" y="4418477"/>
            <a:ext cx="5243808" cy="1685925"/>
          </a:xfrm>
          <a:prstGeom prst="rect">
            <a:avLst/>
          </a:prstGeom>
        </p:spPr>
      </p:pic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DE9F570-7BA1-E61C-6BF3-18ECAD2B379D}"/>
              </a:ext>
            </a:extLst>
          </p:cNvPr>
          <p:cNvSpPr/>
          <p:nvPr/>
        </p:nvSpPr>
        <p:spPr>
          <a:xfrm rot="10800000">
            <a:off x="63996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7BE5EFBC-88E0-8D10-076D-30BDACE73996}"/>
              </a:ext>
            </a:extLst>
          </p:cNvPr>
          <p:cNvSpPr/>
          <p:nvPr/>
        </p:nvSpPr>
        <p:spPr>
          <a:xfrm rot="10800000">
            <a:off x="96762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Curved Up 41">
            <a:extLst>
              <a:ext uri="{FF2B5EF4-FFF2-40B4-BE49-F238E27FC236}">
                <a16:creationId xmlns:a16="http://schemas.microsoft.com/office/drawing/2014/main" id="{3D2587EC-BB34-19AB-4B24-C844780B4ACF}"/>
              </a:ext>
            </a:extLst>
          </p:cNvPr>
          <p:cNvSpPr/>
          <p:nvPr/>
        </p:nvSpPr>
        <p:spPr>
          <a:xfrm rot="10800000">
            <a:off x="10186092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44AE88-ECCB-74BF-91A6-55E9ACE57DA0}"/>
              </a:ext>
            </a:extLst>
          </p:cNvPr>
          <p:cNvSpPr txBox="1"/>
          <p:nvPr/>
        </p:nvSpPr>
        <p:spPr>
          <a:xfrm>
            <a:off x="8133756" y="42338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2C0070-7A34-CE7C-0122-79995706B0D9}"/>
              </a:ext>
            </a:extLst>
          </p:cNvPr>
          <p:cNvSpPr txBox="1"/>
          <p:nvPr/>
        </p:nvSpPr>
        <p:spPr>
          <a:xfrm>
            <a:off x="6518690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BFE337-D85A-DBAC-FAF3-2BC7C14656FF}"/>
              </a:ext>
            </a:extLst>
          </p:cNvPr>
          <p:cNvSpPr txBox="1"/>
          <p:nvPr/>
        </p:nvSpPr>
        <p:spPr>
          <a:xfrm>
            <a:off x="9778757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C0D55-EF34-6E35-6FD7-56D322DEFBBD}"/>
              </a:ext>
            </a:extLst>
          </p:cNvPr>
          <p:cNvSpPr txBox="1"/>
          <p:nvPr/>
        </p:nvSpPr>
        <p:spPr>
          <a:xfrm>
            <a:off x="10253886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7B604E-C5A7-8ED3-E233-799F0DE8B3A9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971912" y="499040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3BF6A4-12B9-97A9-172A-0FBB99AD3ACE}"/>
              </a:ext>
            </a:extLst>
          </p:cNvPr>
          <p:cNvCxnSpPr>
            <a:cxnSpLocks/>
          </p:cNvCxnSpPr>
          <p:nvPr/>
        </p:nvCxnSpPr>
        <p:spPr>
          <a:xfrm>
            <a:off x="6336456" y="365420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45FFDB-A528-540C-F8B6-BC84A5D92A28}"/>
              </a:ext>
            </a:extLst>
          </p:cNvPr>
          <p:cNvCxnSpPr>
            <a:cxnSpLocks/>
          </p:cNvCxnSpPr>
          <p:nvPr/>
        </p:nvCxnSpPr>
        <p:spPr>
          <a:xfrm>
            <a:off x="7865240" y="423381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/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blipFill>
                <a:blip r:embed="rId5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/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blipFill>
                <a:blip r:embed="rId6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1FF84F-223D-6BAD-77A3-E894B2B26C10}"/>
              </a:ext>
            </a:extLst>
          </p:cNvPr>
          <p:cNvCxnSpPr>
            <a:cxnSpLocks/>
            <a:stCxn id="53" idx="2"/>
            <a:endCxn id="46" idx="2"/>
          </p:cNvCxnSpPr>
          <p:nvPr/>
        </p:nvCxnSpPr>
        <p:spPr>
          <a:xfrm flipH="1">
            <a:off x="10558686" y="402353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DD50D91-02EF-31AF-256D-8CD7A8AC59D0}"/>
              </a:ext>
            </a:extLst>
          </p:cNvPr>
          <p:cNvSpPr txBox="1"/>
          <p:nvPr/>
        </p:nvSpPr>
        <p:spPr>
          <a:xfrm>
            <a:off x="10899531" y="365420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01F698-B79A-51F8-C40D-6F03F166C1A8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10795692" y="4990405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6EFABCF-382F-F910-608A-D204384CF469}"/>
              </a:ext>
            </a:extLst>
          </p:cNvPr>
          <p:cNvSpPr txBox="1"/>
          <p:nvPr/>
        </p:nvSpPr>
        <p:spPr>
          <a:xfrm>
            <a:off x="10739464" y="6053892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2B0B14-3360-DE76-0345-E50C537C1279}"/>
              </a:ext>
            </a:extLst>
          </p:cNvPr>
          <p:cNvSpPr txBox="1"/>
          <p:nvPr/>
        </p:nvSpPr>
        <p:spPr>
          <a:xfrm>
            <a:off x="5343964" y="6047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3DA07-8B1F-93F0-5896-2F9B6084D70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93612" y="662582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6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50" grpId="0"/>
      <p:bldP spid="51" grpId="0"/>
      <p:bldP spid="53" grpId="0"/>
      <p:bldP spid="55" grpId="0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D7B43A-73A2-58E5-7F11-4028485BAD2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208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valeurs d’état et d’action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F9F0C3C-6ED9-728D-3CE2-542038C5A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21" y="4418477"/>
            <a:ext cx="5243808" cy="1685925"/>
          </a:xfrm>
          <a:prstGeom prst="rect">
            <a:avLst/>
          </a:prstGeom>
        </p:spPr>
      </p:pic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DE9F570-7BA1-E61C-6BF3-18ECAD2B379D}"/>
              </a:ext>
            </a:extLst>
          </p:cNvPr>
          <p:cNvSpPr/>
          <p:nvPr/>
        </p:nvSpPr>
        <p:spPr>
          <a:xfrm rot="10800000">
            <a:off x="63996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7BE5EFBC-88E0-8D10-076D-30BDACE73996}"/>
              </a:ext>
            </a:extLst>
          </p:cNvPr>
          <p:cNvSpPr/>
          <p:nvPr/>
        </p:nvSpPr>
        <p:spPr>
          <a:xfrm rot="10800000">
            <a:off x="96762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Curved Up 41">
            <a:extLst>
              <a:ext uri="{FF2B5EF4-FFF2-40B4-BE49-F238E27FC236}">
                <a16:creationId xmlns:a16="http://schemas.microsoft.com/office/drawing/2014/main" id="{3D2587EC-BB34-19AB-4B24-C844780B4ACF}"/>
              </a:ext>
            </a:extLst>
          </p:cNvPr>
          <p:cNvSpPr/>
          <p:nvPr/>
        </p:nvSpPr>
        <p:spPr>
          <a:xfrm rot="10800000">
            <a:off x="10186092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44AE88-ECCB-74BF-91A6-55E9ACE57DA0}"/>
              </a:ext>
            </a:extLst>
          </p:cNvPr>
          <p:cNvSpPr txBox="1"/>
          <p:nvPr/>
        </p:nvSpPr>
        <p:spPr>
          <a:xfrm>
            <a:off x="8133756" y="42338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2C0070-7A34-CE7C-0122-79995706B0D9}"/>
              </a:ext>
            </a:extLst>
          </p:cNvPr>
          <p:cNvSpPr txBox="1"/>
          <p:nvPr/>
        </p:nvSpPr>
        <p:spPr>
          <a:xfrm>
            <a:off x="6518690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BFE337-D85A-DBAC-FAF3-2BC7C14656FF}"/>
              </a:ext>
            </a:extLst>
          </p:cNvPr>
          <p:cNvSpPr txBox="1"/>
          <p:nvPr/>
        </p:nvSpPr>
        <p:spPr>
          <a:xfrm>
            <a:off x="9778757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C0D55-EF34-6E35-6FD7-56D322DEFBBD}"/>
              </a:ext>
            </a:extLst>
          </p:cNvPr>
          <p:cNvSpPr txBox="1"/>
          <p:nvPr/>
        </p:nvSpPr>
        <p:spPr>
          <a:xfrm>
            <a:off x="10253886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7B604E-C5A7-8ED3-E233-799F0DE8B3A9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971912" y="499040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3BF6A4-12B9-97A9-172A-0FBB99AD3ACE}"/>
              </a:ext>
            </a:extLst>
          </p:cNvPr>
          <p:cNvCxnSpPr>
            <a:cxnSpLocks/>
          </p:cNvCxnSpPr>
          <p:nvPr/>
        </p:nvCxnSpPr>
        <p:spPr>
          <a:xfrm>
            <a:off x="6336456" y="365420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45FFDB-A528-540C-F8B6-BC84A5D92A28}"/>
              </a:ext>
            </a:extLst>
          </p:cNvPr>
          <p:cNvCxnSpPr>
            <a:cxnSpLocks/>
          </p:cNvCxnSpPr>
          <p:nvPr/>
        </p:nvCxnSpPr>
        <p:spPr>
          <a:xfrm>
            <a:off x="7865240" y="423381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/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blipFill>
                <a:blip r:embed="rId4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/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blipFill>
                <a:blip r:embed="rId5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1FF84F-223D-6BAD-77A3-E894B2B26C10}"/>
              </a:ext>
            </a:extLst>
          </p:cNvPr>
          <p:cNvCxnSpPr>
            <a:cxnSpLocks/>
            <a:stCxn id="53" idx="2"/>
            <a:endCxn id="46" idx="2"/>
          </p:cNvCxnSpPr>
          <p:nvPr/>
        </p:nvCxnSpPr>
        <p:spPr>
          <a:xfrm flipH="1">
            <a:off x="10558686" y="402353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DD50D91-02EF-31AF-256D-8CD7A8AC59D0}"/>
              </a:ext>
            </a:extLst>
          </p:cNvPr>
          <p:cNvSpPr txBox="1"/>
          <p:nvPr/>
        </p:nvSpPr>
        <p:spPr>
          <a:xfrm>
            <a:off x="10899531" y="365420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01F698-B79A-51F8-C40D-6F03F166C1A8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10795692" y="4990405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6EFABCF-382F-F910-608A-D204384CF469}"/>
              </a:ext>
            </a:extLst>
          </p:cNvPr>
          <p:cNvSpPr txBox="1"/>
          <p:nvPr/>
        </p:nvSpPr>
        <p:spPr>
          <a:xfrm>
            <a:off x="10739464" y="6053892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2B0B14-3360-DE76-0345-E50C537C1279}"/>
              </a:ext>
            </a:extLst>
          </p:cNvPr>
          <p:cNvSpPr txBox="1"/>
          <p:nvPr/>
        </p:nvSpPr>
        <p:spPr>
          <a:xfrm>
            <a:off x="5343964" y="6047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D581-B912-8851-7459-E792ACDC19D2}"/>
                  </a:ext>
                </a:extLst>
              </p:cNvPr>
              <p:cNvSpPr txBox="1"/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𝑎𝑝𝑝𝑟𝑜𝑐h𝑒𝑟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𝑙𝑜𝑖𝑔𝑛𝑒𝑟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D581-B912-8851-7459-E792ACDC1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187632-F67F-C092-8EF7-D63B1DB227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65428" y="6614836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DD292B-954C-F617-170C-21AF95EC695B}"/>
                  </a:ext>
                </a:extLst>
              </p:cNvPr>
              <p:cNvSpPr txBox="1"/>
              <p:nvPr/>
            </p:nvSpPr>
            <p:spPr>
              <a:xfrm>
                <a:off x="558800" y="1195150"/>
                <a:ext cx="10591800" cy="2681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Valeur d’état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fr-FR" b="0" dirty="0">
                    <a:solidFill>
                      <a:srgbClr val="F98300"/>
                    </a:solidFill>
                  </a:rPr>
                  <a:t>		</a:t>
                </a:r>
                <a:r>
                  <a:rPr lang="fr-FR" b="0" dirty="0"/>
                  <a:t>à quel point mon état s est bon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	à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mon</a:t>
                </a:r>
                <a:r>
                  <a:rPr lang="en-US" dirty="0"/>
                  <a:t> action a </a:t>
                </a:r>
                <a:r>
                  <a:rPr lang="en-US" dirty="0" err="1"/>
                  <a:t>est</a:t>
                </a:r>
                <a:r>
                  <a:rPr lang="en-US" dirty="0"/>
                  <a:t> bonne dans </a:t>
                </a:r>
                <a:r>
                  <a:rPr lang="en-US" dirty="0" err="1"/>
                  <a:t>l’état</a:t>
                </a:r>
                <a:r>
                  <a:rPr lang="en-US" dirty="0"/>
                  <a:t> s et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Rappel :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3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si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DD292B-954C-F617-170C-21AF95EC6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1195150"/>
                <a:ext cx="10591800" cy="2681953"/>
              </a:xfrm>
              <a:prstGeom prst="rect">
                <a:avLst/>
              </a:prstGeom>
              <a:blipFill>
                <a:blip r:embed="rId7"/>
                <a:stretch>
                  <a:fillRect l="-518" t="-1136" b="-1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0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50" grpId="0"/>
      <p:bldP spid="51" grpId="0"/>
      <p:bldP spid="53" grpId="0"/>
      <p:bldP spid="55" grpId="0"/>
      <p:bldP spid="56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FAC915D-1666-B0D3-AB41-0F5530587DCF}"/>
              </a:ext>
            </a:extLst>
          </p:cNvPr>
          <p:cNvSpPr/>
          <p:nvPr/>
        </p:nvSpPr>
        <p:spPr>
          <a:xfrm>
            <a:off x="901403" y="2667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/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sz="4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077AAEC2-3EDA-DACF-D5C8-701FFDDCE5EA}"/>
              </a:ext>
            </a:extLst>
          </p:cNvPr>
          <p:cNvSpPr txBox="1"/>
          <p:nvPr/>
        </p:nvSpPr>
        <p:spPr>
          <a:xfrm>
            <a:off x="1490772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84F3B4A-F22C-DCDF-3ED3-5EF093F85AF7}"/>
              </a:ext>
            </a:extLst>
          </p:cNvPr>
          <p:cNvSpPr txBox="1"/>
          <p:nvPr/>
        </p:nvSpPr>
        <p:spPr>
          <a:xfrm>
            <a:off x="3727649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27455CC9-7867-1DE0-1CF1-21911676F203}"/>
              </a:ext>
            </a:extLst>
          </p:cNvPr>
          <p:cNvSpPr txBox="1"/>
          <p:nvPr/>
        </p:nvSpPr>
        <p:spPr>
          <a:xfrm>
            <a:off x="5603693" y="38778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7B1222DD-D209-ADB7-4FA7-013D26D5395D}"/>
              </a:ext>
            </a:extLst>
          </p:cNvPr>
          <p:cNvSpPr txBox="1"/>
          <p:nvPr/>
        </p:nvSpPr>
        <p:spPr>
          <a:xfrm>
            <a:off x="4877761" y="2333702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 dirty="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D45270A9-BD12-38C2-F120-D9ECC90C8FC8}"/>
              </a:ext>
            </a:extLst>
          </p:cNvPr>
          <p:cNvGrpSpPr/>
          <p:nvPr/>
        </p:nvGrpSpPr>
        <p:grpSpPr>
          <a:xfrm>
            <a:off x="2037532" y="4618990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E44127B7-C32A-6035-E786-C0DF7DAFFA5F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DBAD84BE-48E1-4698-4B07-E1E06AAD88D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659AEAE8-EC34-52A6-E6DC-907831258D54}"/>
              </a:ext>
            </a:extLst>
          </p:cNvPr>
          <p:cNvSpPr txBox="1"/>
          <p:nvPr/>
        </p:nvSpPr>
        <p:spPr>
          <a:xfrm>
            <a:off x="2295469" y="478865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9862393D-9DC0-E265-CE10-8C08605E5596}"/>
              </a:ext>
            </a:extLst>
          </p:cNvPr>
          <p:cNvGrpSpPr/>
          <p:nvPr/>
        </p:nvGrpSpPr>
        <p:grpSpPr>
          <a:xfrm>
            <a:off x="2037786" y="2125981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C02F237A-0647-5EDD-81AB-28683DF3D72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32BDE6E4-423C-C0F8-78F0-311494D2E04B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F57F833F-49E4-C3E8-5D5C-326984742A21}"/>
              </a:ext>
            </a:extLst>
          </p:cNvPr>
          <p:cNvSpPr txBox="1"/>
          <p:nvPr/>
        </p:nvSpPr>
        <p:spPr>
          <a:xfrm>
            <a:off x="2745795" y="2194136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/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/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  <a:blipFill>
                <a:blip r:embed="rId4"/>
                <a:stretch>
                  <a:fillRect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3">
            <a:extLst>
              <a:ext uri="{FF2B5EF4-FFF2-40B4-BE49-F238E27FC236}">
                <a16:creationId xmlns:a16="http://schemas.microsoft.com/office/drawing/2014/main" id="{596BB9A2-B217-78A7-6CE3-AFC8328CE25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Cadre du RL : </a:t>
            </a:r>
            <a:r>
              <a:rPr lang="fr-FR" sz="4300" kern="0" dirty="0" err="1">
                <a:solidFill>
                  <a:srgbClr val="FF0000"/>
                </a:solidFill>
              </a:rPr>
              <a:t>M</a:t>
            </a:r>
            <a:r>
              <a:rPr lang="fr-FR" sz="4300" kern="0" dirty="0" err="1"/>
              <a:t>arkovian</a:t>
            </a:r>
            <a:r>
              <a:rPr lang="fr-FR" sz="4300" kern="0" dirty="0"/>
              <a:t> </a:t>
            </a:r>
            <a:r>
              <a:rPr lang="fr-FR" sz="4300" kern="0" dirty="0" err="1">
                <a:solidFill>
                  <a:srgbClr val="FF0000"/>
                </a:solidFill>
              </a:rPr>
              <a:t>D</a:t>
            </a:r>
            <a:r>
              <a:rPr lang="fr-FR" sz="4300" kern="0" dirty="0" err="1"/>
              <a:t>ecision</a:t>
            </a:r>
            <a:r>
              <a:rPr lang="fr-FR" sz="4300" kern="0" dirty="0"/>
              <a:t> </a:t>
            </a:r>
            <a:r>
              <a:rPr lang="fr-FR" sz="4300" kern="0" dirty="0">
                <a:solidFill>
                  <a:srgbClr val="FF0000"/>
                </a:solidFill>
              </a:rPr>
              <a:t>P</a:t>
            </a:r>
            <a:r>
              <a:rPr lang="fr-FR" sz="4300" kern="0" dirty="0"/>
              <a:t>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/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On se place dans le cadre d’un </a:t>
                </a:r>
                <a:r>
                  <a:rPr lang="fr-FR" dirty="0">
                    <a:solidFill>
                      <a:srgbClr val="FF0000"/>
                    </a:solidFill>
                  </a:rPr>
                  <a:t>MDP</a:t>
                </a:r>
                <a:r>
                  <a:rPr lang="fr-FR" dirty="0"/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Environnement Markovien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Parfaitement observable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𝑀𝐷𝑃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blipFill>
                <a:blip r:embed="rId5"/>
                <a:stretch>
                  <a:fillRect l="-1523" t="-2985" r="-508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/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/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Politique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Valeur d’état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fr-FR" b="0" dirty="0">
                  <a:solidFill>
                    <a:srgbClr val="00206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blipFill>
                <a:blip r:embed="rId7"/>
                <a:stretch>
                  <a:fillRect l="-1151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/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/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/>
              <p:nvPr/>
            </p:nvSpPr>
            <p:spPr>
              <a:xfrm>
                <a:off x="7320817" y="5242597"/>
                <a:ext cx="4592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Trouver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qui maximise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5242597"/>
                <a:ext cx="4592924" cy="369332"/>
              </a:xfrm>
              <a:prstGeom prst="rect">
                <a:avLst/>
              </a:prstGeom>
              <a:blipFill>
                <a:blip r:embed="rId10"/>
                <a:stretch>
                  <a:fillRect l="-119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6CDD91-33D7-0911-EC26-112F97F8E3A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133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C6503-D0AA-1837-9B0C-4F81B2C0B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">
            <a:extLst>
              <a:ext uri="{FF2B5EF4-FFF2-40B4-BE49-F238E27FC236}">
                <a16:creationId xmlns:a16="http://schemas.microsoft.com/office/drawing/2014/main" id="{468D94A7-4A82-D51C-4454-9340E0C1FF91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Origines du RL</a:t>
            </a:r>
            <a:endParaRPr lang="en-US" sz="43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C3C8E-AC3F-7D2E-1349-2C76BD2619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 descr="RL Concepts">
            <a:extLst>
              <a:ext uri="{FF2B5EF4-FFF2-40B4-BE49-F238E27FC236}">
                <a16:creationId xmlns:a16="http://schemas.microsoft.com/office/drawing/2014/main" id="{739C7E1B-DF66-FDB1-50A8-B92B474AA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86" y="4365588"/>
            <a:ext cx="4142093" cy="156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person with a beard&#10;&#10;AI-generated content may be incorrect.">
            <a:extLst>
              <a:ext uri="{FF2B5EF4-FFF2-40B4-BE49-F238E27FC236}">
                <a16:creationId xmlns:a16="http://schemas.microsoft.com/office/drawing/2014/main" id="{C6EA9D0E-5CB9-C366-F09F-C66508AE2E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34" y="4607568"/>
            <a:ext cx="1390650" cy="1600865"/>
          </a:xfrm>
          <a:prstGeom prst="rect">
            <a:avLst/>
          </a:prstGeom>
        </p:spPr>
      </p:pic>
      <p:pic>
        <p:nvPicPr>
          <p:cNvPr id="27" name="Picture 26" descr="A book cover of a book&#10;&#10;AI-generated content may be incorrect.">
            <a:extLst>
              <a:ext uri="{FF2B5EF4-FFF2-40B4-BE49-F238E27FC236}">
                <a16:creationId xmlns:a16="http://schemas.microsoft.com/office/drawing/2014/main" id="{D1C53E9C-745C-F579-DE59-986D430743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" y="1385646"/>
            <a:ext cx="1718745" cy="23677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D211C-B237-3B21-686B-BEBEFCC4D4EE}"/>
              </a:ext>
            </a:extLst>
          </p:cNvPr>
          <p:cNvSpPr txBox="1"/>
          <p:nvPr/>
        </p:nvSpPr>
        <p:spPr>
          <a:xfrm>
            <a:off x="595799" y="6208433"/>
            <a:ext cx="1746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Richard Sutton</a:t>
            </a:r>
          </a:p>
          <a:p>
            <a:pPr algn="ctr"/>
            <a:r>
              <a:rPr lang="en-GB" dirty="0"/>
              <a:t>Prix Turing 2024 </a:t>
            </a:r>
          </a:p>
        </p:txBody>
      </p:sp>
      <p:pic>
        <p:nvPicPr>
          <p:cNvPr id="34" name="Picture 33" descr="A diagram of a device&#10;&#10;AI-generated content may be incorrect.">
            <a:extLst>
              <a:ext uri="{FF2B5EF4-FFF2-40B4-BE49-F238E27FC236}">
                <a16:creationId xmlns:a16="http://schemas.microsoft.com/office/drawing/2014/main" id="{0458C681-3DFB-ED80-F149-2F6FB22133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703" y="1533446"/>
            <a:ext cx="3333593" cy="118440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DF6CEE5-65B8-9DD5-F2DB-A4AE2703CDC8}"/>
              </a:ext>
            </a:extLst>
          </p:cNvPr>
          <p:cNvSpPr txBox="1"/>
          <p:nvPr/>
        </p:nvSpPr>
        <p:spPr>
          <a:xfrm>
            <a:off x="2590800" y="2754295"/>
            <a:ext cx="3581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Optimal Control </a:t>
            </a:r>
            <a:r>
              <a:rPr lang="en-GB" dirty="0"/>
              <a:t>(1950s)</a:t>
            </a:r>
          </a:p>
          <a:p>
            <a:pPr algn="ctr"/>
            <a:r>
              <a:rPr lang="en-GB" dirty="0"/>
              <a:t>Markovian Decision Processes, Dynamic Programming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87F540-94B6-1F40-5EC2-82B6B2C70063}"/>
              </a:ext>
            </a:extLst>
          </p:cNvPr>
          <p:cNvSpPr txBox="1"/>
          <p:nvPr/>
        </p:nvSpPr>
        <p:spPr>
          <a:xfrm>
            <a:off x="304800" y="3782630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Reinforcement Learning, An Introduction, 2018</a:t>
            </a:r>
          </a:p>
        </p:txBody>
      </p:sp>
      <p:pic>
        <p:nvPicPr>
          <p:cNvPr id="40" name="Picture 39" descr="A cat in a cage&#10;&#10;AI-generated content may be incorrect.">
            <a:extLst>
              <a:ext uri="{FF2B5EF4-FFF2-40B4-BE49-F238E27FC236}">
                <a16:creationId xmlns:a16="http://schemas.microsoft.com/office/drawing/2014/main" id="{95DD7FF3-BAE3-BAC8-18E3-CCD9947604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13333"/>
          <a:stretch>
            <a:fillRect/>
          </a:stretch>
        </p:blipFill>
        <p:spPr>
          <a:xfrm>
            <a:off x="6553200" y="1409891"/>
            <a:ext cx="2590800" cy="142494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8865541-D931-273E-F1E2-FD1175B3B329}"/>
              </a:ext>
            </a:extLst>
          </p:cNvPr>
          <p:cNvSpPr txBox="1"/>
          <p:nvPr/>
        </p:nvSpPr>
        <p:spPr>
          <a:xfrm>
            <a:off x="6286500" y="2849361"/>
            <a:ext cx="3124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Psychology of animal learning, </a:t>
            </a:r>
            <a:r>
              <a:rPr lang="en-GB" dirty="0">
                <a:solidFill>
                  <a:srgbClr val="FF0000"/>
                </a:solidFill>
              </a:rPr>
              <a:t>Trial-and-error learning</a:t>
            </a:r>
            <a:r>
              <a:rPr lang="en-GB" dirty="0"/>
              <a:t>, </a:t>
            </a:r>
          </a:p>
          <a:p>
            <a:pPr algn="ctr"/>
            <a:r>
              <a:rPr lang="en-GB" dirty="0"/>
              <a:t>k-armed bandit</a:t>
            </a:r>
          </a:p>
        </p:txBody>
      </p:sp>
      <p:pic>
        <p:nvPicPr>
          <p:cNvPr id="46" name="Picture 45" descr="A blue brain with white lines&#10;&#10;AI-generated content may be incorrect.">
            <a:extLst>
              <a:ext uri="{FF2B5EF4-FFF2-40B4-BE49-F238E27FC236}">
                <a16:creationId xmlns:a16="http://schemas.microsoft.com/office/drawing/2014/main" id="{D31D3239-A187-9A6F-C2F7-DC374605CE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409891"/>
            <a:ext cx="2538237" cy="143947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1387270-1998-CD97-6174-0F1635B38B0F}"/>
              </a:ext>
            </a:extLst>
          </p:cNvPr>
          <p:cNvSpPr txBox="1"/>
          <p:nvPr/>
        </p:nvSpPr>
        <p:spPr>
          <a:xfrm>
            <a:off x="9410700" y="2916444"/>
            <a:ext cx="3021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Neurosciences</a:t>
            </a:r>
          </a:p>
          <a:p>
            <a:pPr algn="ctr"/>
            <a:r>
              <a:rPr lang="en-GB" dirty="0"/>
              <a:t>Temporal Differences (TD)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CFB993-DDB1-91D3-465D-19D67C9ACE8B}"/>
              </a:ext>
            </a:extLst>
          </p:cNvPr>
          <p:cNvSpPr txBox="1"/>
          <p:nvPr/>
        </p:nvSpPr>
        <p:spPr>
          <a:xfrm>
            <a:off x="4695755" y="5995356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Reinforcement Learning (1980 - )</a:t>
            </a:r>
          </a:p>
        </p:txBody>
      </p:sp>
      <p:pic>
        <p:nvPicPr>
          <p:cNvPr id="52" name="Picture 51" descr="A light bulb with dots and gears&#10;&#10;AI-generated content may be incorrect.">
            <a:extLst>
              <a:ext uri="{FF2B5EF4-FFF2-40B4-BE49-F238E27FC236}">
                <a16:creationId xmlns:a16="http://schemas.microsoft.com/office/drawing/2014/main" id="{A4F08A30-C23B-2CF1-9929-6AF7963595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170" y="4069128"/>
            <a:ext cx="2470555" cy="174816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94B8025-0073-E36B-D540-0BCC3B38EB7E}"/>
              </a:ext>
            </a:extLst>
          </p:cNvPr>
          <p:cNvSpPr txBox="1"/>
          <p:nvPr/>
        </p:nvSpPr>
        <p:spPr>
          <a:xfrm>
            <a:off x="9538801" y="5800728"/>
            <a:ext cx="205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Machine Learning</a:t>
            </a:r>
            <a:r>
              <a:rPr lang="en-GB" dirty="0"/>
              <a:t>, </a:t>
            </a:r>
          </a:p>
          <a:p>
            <a:pPr algn="ctr"/>
            <a:r>
              <a:rPr lang="en-GB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461485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C0577B3-1DF6-6A1F-AA98-956863B34D0A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11351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Méthode d’apprentissage général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D62868-E200-B35F-6D87-8E379932D173}"/>
                  </a:ext>
                </a:extLst>
              </p:cNvPr>
              <p:cNvSpPr/>
              <p:nvPr/>
            </p:nvSpPr>
            <p:spPr>
              <a:xfrm>
                <a:off x="5257800" y="2667000"/>
                <a:ext cx="1598371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D62868-E200-B35F-6D87-8E379932D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667000"/>
                <a:ext cx="1598371" cy="990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A9C3EDD-B183-8636-2CBE-03422664FC36}"/>
                  </a:ext>
                </a:extLst>
              </p:cNvPr>
              <p:cNvSpPr/>
              <p:nvPr/>
            </p:nvSpPr>
            <p:spPr>
              <a:xfrm>
                <a:off x="5105400" y="424815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A9C3EDD-B183-8636-2CBE-03422664F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248150"/>
                <a:ext cx="1752600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F3682FD-B1CD-9437-8A3C-5AAFDAA7148C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6856171" y="3162300"/>
            <a:ext cx="1829" cy="1543050"/>
          </a:xfrm>
          <a:prstGeom prst="curvedConnector3">
            <a:avLst>
              <a:gd name="adj1" fmla="val 1259863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80B8E90-6C80-9CF1-F110-42EE0B95AB66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>
            <a:off x="5105400" y="316230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BB5C15-73C7-3472-1628-A690991A08CD}"/>
                  </a:ext>
                </a:extLst>
              </p:cNvPr>
              <p:cNvSpPr txBox="1"/>
              <p:nvPr/>
            </p:nvSpPr>
            <p:spPr>
              <a:xfrm>
                <a:off x="2497435" y="3567133"/>
                <a:ext cx="19602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r>
                  <a:rPr lang="fr-FR" dirty="0"/>
                  <a:t>(connaissant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) </a:t>
                </a:r>
                <a:r>
                  <a:rPr lang="en-US" dirty="0">
                    <a:solidFill>
                      <a:srgbClr val="00B0F0"/>
                    </a:solidFill>
                  </a:rPr>
                  <a:t>   </a:t>
                </a:r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BB5C15-73C7-3472-1628-A690991A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435" y="3567133"/>
                <a:ext cx="1960265" cy="646331"/>
              </a:xfrm>
              <a:prstGeom prst="rect">
                <a:avLst/>
              </a:prstGeom>
              <a:blipFill>
                <a:blip r:embed="rId4"/>
                <a:stretch>
                  <a:fillRect l="-623" t="-4717" r="-23053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C6BC5-7E45-8107-C9CB-A2ABA6C73416}"/>
                  </a:ext>
                </a:extLst>
              </p:cNvPr>
              <p:cNvSpPr txBox="1"/>
              <p:nvPr/>
            </p:nvSpPr>
            <p:spPr>
              <a:xfrm>
                <a:off x="7696200" y="3567133"/>
                <a:ext cx="23722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(estimation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C6BC5-7E45-8107-C9CB-A2ABA6C73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0" y="3567133"/>
                <a:ext cx="2372236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33F0C5-7649-67A3-9F58-FFB3ADA861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4438E-1CE6-B765-DB80-20A36080FCCD}"/>
              </a:ext>
            </a:extLst>
          </p:cNvPr>
          <p:cNvSpPr txBox="1"/>
          <p:nvPr/>
        </p:nvSpPr>
        <p:spPr>
          <a:xfrm>
            <a:off x="381000" y="1676400"/>
            <a:ext cx="647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Tous les </a:t>
            </a:r>
            <a:r>
              <a:rPr lang="en-GB" dirty="0" err="1"/>
              <a:t>algorithmes</a:t>
            </a:r>
            <a:r>
              <a:rPr lang="en-GB" dirty="0"/>
              <a:t> de RL value-based </a:t>
            </a:r>
            <a:r>
              <a:rPr lang="en-GB" dirty="0" err="1"/>
              <a:t>suivent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schéma</a:t>
            </a:r>
            <a:r>
              <a:rPr lang="en-GB" dirty="0"/>
              <a:t> </a:t>
            </a:r>
            <a:r>
              <a:rPr lang="en-GB" dirty="0" err="1"/>
              <a:t>général</a:t>
            </a:r>
            <a:r>
              <a:rPr lang="en-GB" dirty="0"/>
              <a:t>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3FDF5B-6DA8-D285-3F16-72BE27362652}"/>
                  </a:ext>
                </a:extLst>
              </p:cNvPr>
              <p:cNvSpPr txBox="1"/>
              <p:nvPr/>
            </p:nvSpPr>
            <p:spPr>
              <a:xfrm>
                <a:off x="457199" y="6233564"/>
                <a:ext cx="105899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N</a:t>
                </a:r>
                <a:r>
                  <a:rPr lang="en-GB" dirty="0" err="1"/>
                  <a:t>ote</a:t>
                </a:r>
                <a:r>
                  <a:rPr lang="en-GB" dirty="0"/>
                  <a:t> : il </a:t>
                </a:r>
                <a:r>
                  <a:rPr lang="en-GB" dirty="0" err="1"/>
                  <a:t>existe</a:t>
                </a:r>
                <a:r>
                  <a:rPr lang="en-GB" dirty="0"/>
                  <a:t> aussi des </a:t>
                </a:r>
                <a:r>
                  <a:rPr lang="en-GB" dirty="0" err="1"/>
                  <a:t>algorithmes</a:t>
                </a:r>
                <a:r>
                  <a:rPr lang="en-GB" dirty="0"/>
                  <a:t> </a:t>
                </a:r>
                <a:r>
                  <a:rPr lang="en-GB" dirty="0" err="1"/>
                  <a:t>optimisant</a:t>
                </a:r>
                <a:r>
                  <a:rPr lang="en-GB" dirty="0"/>
                  <a:t> </a:t>
                </a:r>
                <a:r>
                  <a:rPr lang="en-GB" dirty="0" err="1"/>
                  <a:t>directement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sans passer par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, </a:t>
                </a:r>
                <a:r>
                  <a:rPr lang="en-GB" dirty="0" err="1"/>
                  <a:t>appelés</a:t>
                </a:r>
                <a:r>
                  <a:rPr lang="en-GB" dirty="0"/>
                  <a:t> “policy-based”.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3FDF5B-6DA8-D285-3F16-72BE27362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6233564"/>
                <a:ext cx="10589971" cy="369332"/>
              </a:xfrm>
              <a:prstGeom prst="rect">
                <a:avLst/>
              </a:prstGeom>
              <a:blipFill>
                <a:blip r:embed="rId6"/>
                <a:stretch>
                  <a:fillRect l="-461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873B4A3-76D4-95DB-DE84-B406218B8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6518" y="1850261"/>
            <a:ext cx="1371600" cy="85778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DF3EC-7403-A999-8FD4-E90CCE67F7FF}"/>
              </a:ext>
            </a:extLst>
          </p:cNvPr>
          <p:cNvCxnSpPr>
            <a:cxnSpLocks/>
          </p:cNvCxnSpPr>
          <p:nvPr/>
        </p:nvCxnSpPr>
        <p:spPr>
          <a:xfrm flipH="1">
            <a:off x="7112635" y="2737473"/>
            <a:ext cx="1269365" cy="6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E0BEEE-19F6-50A1-7A96-D6CDB0731430}"/>
              </a:ext>
            </a:extLst>
          </p:cNvPr>
          <p:cNvSpPr txBox="1"/>
          <p:nvPr/>
        </p:nvSpPr>
        <p:spPr>
          <a:xfrm>
            <a:off x="9601200" y="1910752"/>
            <a:ext cx="220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interaction avec l’environnement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105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B518E-FEEE-16AE-260A-4FCDAD8602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21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5ACA503-0D27-6A73-664F-9AAEEE477025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11351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Modélisation des valeurs d’états et d’actions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7BA15F-65AC-F6E6-9AC0-6DB2298A82E1}"/>
                  </a:ext>
                </a:extLst>
              </p:cNvPr>
              <p:cNvSpPr txBox="1"/>
              <p:nvPr/>
            </p:nvSpPr>
            <p:spPr>
              <a:xfrm>
                <a:off x="609600" y="1424229"/>
                <a:ext cx="10058400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est</a:t>
                </a:r>
                <a:r>
                  <a:rPr lang="en-GB" dirty="0"/>
                  <a:t> un </a:t>
                </a:r>
                <a:r>
                  <a:rPr lang="en-GB" b="1" dirty="0" err="1"/>
                  <a:t>modèle</a:t>
                </a:r>
                <a:r>
                  <a:rPr lang="en-GB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GB" dirty="0"/>
                  <a:t> que </a:t>
                </a:r>
                <a:r>
                  <a:rPr lang="en-GB" dirty="0" err="1"/>
                  <a:t>l’on</a:t>
                </a:r>
                <a:r>
                  <a:rPr lang="en-GB" dirty="0"/>
                  <a:t> doit donc </a:t>
                </a:r>
                <a:r>
                  <a:rPr lang="en-GB" b="1" dirty="0" err="1"/>
                  <a:t>paramétriser</a:t>
                </a:r>
                <a:r>
                  <a:rPr lang="en-GB" dirty="0"/>
                  <a:t>. </a:t>
                </a:r>
                <a:r>
                  <a:rPr lang="en-GB" dirty="0" err="1"/>
                  <a:t>Ces</a:t>
                </a:r>
                <a:r>
                  <a:rPr lang="en-GB" dirty="0"/>
                  <a:t> </a:t>
                </a:r>
                <a:r>
                  <a:rPr lang="en-GB" dirty="0" err="1"/>
                  <a:t>paramètres</a:t>
                </a:r>
                <a:r>
                  <a:rPr lang="en-GB" dirty="0"/>
                  <a:t> </a:t>
                </a:r>
                <a:r>
                  <a:rPr lang="en-GB" dirty="0" err="1"/>
                  <a:t>seront</a:t>
                </a:r>
                <a:r>
                  <a:rPr lang="en-GB" dirty="0"/>
                  <a:t> </a:t>
                </a:r>
                <a:r>
                  <a:rPr lang="en-GB" dirty="0" err="1"/>
                  <a:t>amenés</a:t>
                </a:r>
                <a:r>
                  <a:rPr lang="en-GB" dirty="0"/>
                  <a:t> à changer au cours de </a:t>
                </a:r>
                <a:r>
                  <a:rPr lang="en-GB" dirty="0" err="1"/>
                  <a:t>l’entrainement</a:t>
                </a:r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dirty="0"/>
                  <a:t>Dans un </a:t>
                </a:r>
                <a:r>
                  <a:rPr lang="en-GB" dirty="0" err="1"/>
                  <a:t>cas</a:t>
                </a:r>
                <a:r>
                  <a:rPr lang="en-GB" dirty="0"/>
                  <a:t> simple, pour un </a:t>
                </a:r>
                <a:r>
                  <a:rPr lang="en-GB" dirty="0" err="1"/>
                  <a:t>nombre</a:t>
                </a:r>
                <a:r>
                  <a:rPr lang="en-GB" dirty="0"/>
                  <a:t> d’états et </a:t>
                </a:r>
                <a:r>
                  <a:rPr lang="en-GB" dirty="0" err="1"/>
                  <a:t>d’actions</a:t>
                </a:r>
                <a:r>
                  <a:rPr lang="en-GB" dirty="0"/>
                  <a:t> </a:t>
                </a:r>
                <a:r>
                  <a:rPr lang="en-GB" dirty="0" err="1"/>
                  <a:t>fini</a:t>
                </a:r>
                <a:r>
                  <a:rPr lang="en-GB" dirty="0"/>
                  <a:t> et petit, on peut utiliser </a:t>
                </a:r>
                <a:r>
                  <a:rPr lang="en-GB" dirty="0" err="1"/>
                  <a:t>une</a:t>
                </a:r>
                <a:r>
                  <a:rPr lang="en-GB" dirty="0"/>
                  <a:t> simple </a:t>
                </a:r>
                <a:r>
                  <a:rPr lang="en-GB" b="1" dirty="0"/>
                  <a:t>table de </a:t>
                </a:r>
                <a:r>
                  <a:rPr lang="en-GB" b="1" dirty="0" err="1"/>
                  <a:t>valeur</a:t>
                </a:r>
                <a:r>
                  <a:rPr lang="en-GB" dirty="0"/>
                  <a:t>. On parle </a:t>
                </a:r>
                <a:r>
                  <a:rPr lang="en-GB" dirty="0" err="1"/>
                  <a:t>alors</a:t>
                </a:r>
                <a:r>
                  <a:rPr lang="en-GB" dirty="0"/>
                  <a:t> de </a:t>
                </a:r>
                <a:r>
                  <a:rPr lang="en-GB" b="1" dirty="0"/>
                  <a:t>RL </a:t>
                </a:r>
                <a:r>
                  <a:rPr lang="en-GB" b="1" dirty="0" err="1"/>
                  <a:t>tabulaire</a:t>
                </a:r>
                <a:r>
                  <a:rPr lang="en-GB" b="1" dirty="0"/>
                  <a:t>.</a:t>
                </a:r>
              </a:p>
              <a:p>
                <a:endParaRPr lang="en-GB" b="1" dirty="0"/>
              </a:p>
              <a:p>
                <a:endParaRPr lang="en-GB" b="1" dirty="0"/>
              </a:p>
              <a:p>
                <a:endParaRPr lang="en-GB" b="1" dirty="0"/>
              </a:p>
              <a:p>
                <a:endParaRPr lang="en-GB" b="1" dirty="0"/>
              </a:p>
              <a:p>
                <a:endParaRPr lang="en-GB" b="1" dirty="0"/>
              </a:p>
              <a:p>
                <a:endParaRPr lang="en-GB" b="1" dirty="0"/>
              </a:p>
              <a:p>
                <a:endParaRPr lang="en-GB" dirty="0"/>
              </a:p>
              <a:p>
                <a:r>
                  <a:rPr lang="en-GB" dirty="0"/>
                  <a:t>Pour un </a:t>
                </a:r>
                <a:r>
                  <a:rPr lang="en-GB" dirty="0" err="1"/>
                  <a:t>espace</a:t>
                </a:r>
                <a:r>
                  <a:rPr lang="en-GB" dirty="0"/>
                  <a:t> d’état/</a:t>
                </a:r>
                <a:r>
                  <a:rPr lang="en-GB" dirty="0" err="1"/>
                  <a:t>d’actions</a:t>
                </a:r>
                <a:r>
                  <a:rPr lang="en-GB" dirty="0"/>
                  <a:t> </a:t>
                </a:r>
                <a:r>
                  <a:rPr lang="en-GB" dirty="0" err="1"/>
                  <a:t>continu</a:t>
                </a:r>
                <a:r>
                  <a:rPr lang="en-GB" dirty="0"/>
                  <a:t> donc </a:t>
                </a:r>
                <a:r>
                  <a:rPr lang="en-GB" dirty="0" err="1"/>
                  <a:t>fini</a:t>
                </a:r>
                <a:r>
                  <a:rPr lang="en-GB" dirty="0"/>
                  <a:t> ou quasi-</a:t>
                </a:r>
                <a:r>
                  <a:rPr lang="en-GB" dirty="0" err="1"/>
                  <a:t>infini</a:t>
                </a:r>
                <a:r>
                  <a:rPr lang="en-GB" dirty="0"/>
                  <a:t>, on aura besoin de </a:t>
                </a:r>
                <a:r>
                  <a:rPr lang="en-GB" dirty="0" err="1"/>
                  <a:t>modèles</a:t>
                </a:r>
                <a:r>
                  <a:rPr lang="en-GB" dirty="0"/>
                  <a:t> à base de réseaux de neurones, et on parle </a:t>
                </a:r>
                <a:r>
                  <a:rPr lang="en-GB" dirty="0" err="1"/>
                  <a:t>alors</a:t>
                </a:r>
                <a:r>
                  <a:rPr lang="en-GB" dirty="0"/>
                  <a:t> de Deep RL (</a:t>
                </a:r>
                <a:r>
                  <a:rPr lang="en-GB" dirty="0" err="1"/>
                  <a:t>cf</a:t>
                </a:r>
                <a:r>
                  <a:rPr lang="en-GB" dirty="0"/>
                  <a:t> plus tard).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7BA15F-65AC-F6E6-9AC0-6DB2298A8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24229"/>
                <a:ext cx="10058400" cy="3970318"/>
              </a:xfrm>
              <a:prstGeom prst="rect">
                <a:avLst/>
              </a:prstGeom>
              <a:blipFill>
                <a:blip r:embed="rId2"/>
                <a:stretch>
                  <a:fillRect l="-485" t="-922" b="-15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55377E-3C8F-CFF6-99B0-D09D2C0419FE}"/>
                  </a:ext>
                </a:extLst>
              </p:cNvPr>
              <p:cNvSpPr txBox="1"/>
              <p:nvPr/>
            </p:nvSpPr>
            <p:spPr>
              <a:xfrm>
                <a:off x="914400" y="3520544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 =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55377E-3C8F-CFF6-99B0-D09D2C041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520544"/>
                <a:ext cx="1066800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9148303-0C90-0B3C-64DD-17EE936F6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278170"/>
              </p:ext>
            </p:extLst>
          </p:nvPr>
        </p:nvGraphicFramePr>
        <p:xfrm>
          <a:off x="1524000" y="3380058"/>
          <a:ext cx="2057400" cy="750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11459928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134505674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72618312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414871435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1113891190"/>
                    </a:ext>
                  </a:extLst>
                </a:gridCol>
              </a:tblGrid>
              <a:tr h="37504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132602"/>
                  </a:ext>
                </a:extLst>
              </a:tr>
              <a:tr h="37504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35181"/>
                  </a:ext>
                </a:extLst>
              </a:tr>
            </a:tbl>
          </a:graphicData>
        </a:graphic>
      </p:graphicFrame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CE321F9-F10B-9641-3BEE-CFCFEC979CC9}"/>
              </a:ext>
            </a:extLst>
          </p:cNvPr>
          <p:cNvCxnSpPr>
            <a:cxnSpLocks/>
          </p:cNvCxnSpPr>
          <p:nvPr/>
        </p:nvCxnSpPr>
        <p:spPr>
          <a:xfrm>
            <a:off x="1524000" y="3267576"/>
            <a:ext cx="2057400" cy="12700"/>
          </a:xfrm>
          <a:prstGeom prst="curvedConnector3">
            <a:avLst>
              <a:gd name="adj1" fmla="val 4066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F7D707DB-449E-E1E9-CFB8-DBF86A957FB5}"/>
              </a:ext>
            </a:extLst>
          </p:cNvPr>
          <p:cNvCxnSpPr>
            <a:cxnSpLocks/>
          </p:cNvCxnSpPr>
          <p:nvPr/>
        </p:nvCxnSpPr>
        <p:spPr>
          <a:xfrm rot="5400000">
            <a:off x="3279432" y="3743229"/>
            <a:ext cx="800887" cy="1270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7B5FCE-2A7F-D150-724B-37FF9E238263}"/>
              </a:ext>
            </a:extLst>
          </p:cNvPr>
          <p:cNvSpPr txBox="1"/>
          <p:nvPr/>
        </p:nvSpPr>
        <p:spPr>
          <a:xfrm>
            <a:off x="2133600" y="2898244"/>
            <a:ext cx="76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états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5F7795-3690-DBF9-4CBC-AED153534637}"/>
              </a:ext>
            </a:extLst>
          </p:cNvPr>
          <p:cNvSpPr txBox="1"/>
          <p:nvPr/>
        </p:nvSpPr>
        <p:spPr>
          <a:xfrm rot="5400000">
            <a:off x="3163956" y="3890399"/>
            <a:ext cx="1470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ED1F6A-933C-68AF-D94F-921D75D3581A}"/>
                  </a:ext>
                </a:extLst>
              </p:cNvPr>
              <p:cNvSpPr txBox="1"/>
              <p:nvPr/>
            </p:nvSpPr>
            <p:spPr>
              <a:xfrm>
                <a:off x="4648200" y="3559748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 =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ED1F6A-933C-68AF-D94F-921D75D3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559748"/>
                <a:ext cx="1066800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C21F601-B6B9-5840-BE2C-1C7B90D13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765856"/>
              </p:ext>
            </p:extLst>
          </p:nvPr>
        </p:nvGraphicFramePr>
        <p:xfrm>
          <a:off x="5257800" y="3597108"/>
          <a:ext cx="2133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">
                  <a:extLst>
                    <a:ext uri="{9D8B030D-6E8A-4147-A177-3AD203B41FA5}">
                      <a16:colId xmlns:a16="http://schemas.microsoft.com/office/drawing/2014/main" val="2114599287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34505674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726183129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414871435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113891190"/>
                    </a:ext>
                  </a:extLst>
                </a:gridCol>
              </a:tblGrid>
              <a:tr h="18466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132602"/>
                  </a:ext>
                </a:extLst>
              </a:tr>
            </a:tbl>
          </a:graphicData>
        </a:graphic>
      </p:graphicFrame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BD7EE33-EDC9-8DF6-D939-D5D78F6F5A41}"/>
              </a:ext>
            </a:extLst>
          </p:cNvPr>
          <p:cNvCxnSpPr>
            <a:cxnSpLocks/>
          </p:cNvCxnSpPr>
          <p:nvPr/>
        </p:nvCxnSpPr>
        <p:spPr>
          <a:xfrm>
            <a:off x="5257800" y="3413292"/>
            <a:ext cx="2057400" cy="12700"/>
          </a:xfrm>
          <a:prstGeom prst="curvedConnector3">
            <a:avLst>
              <a:gd name="adj1" fmla="val 4066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25983E4-F22B-F1CC-2868-B09C4565DA20}"/>
              </a:ext>
            </a:extLst>
          </p:cNvPr>
          <p:cNvSpPr txBox="1"/>
          <p:nvPr/>
        </p:nvSpPr>
        <p:spPr>
          <a:xfrm>
            <a:off x="6019800" y="3069360"/>
            <a:ext cx="106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états</a:t>
            </a:r>
          </a:p>
        </p:txBody>
      </p:sp>
    </p:spTree>
    <p:extLst>
      <p:ext uri="{BB962C8B-B14F-4D97-AF65-F5344CB8AC3E}">
        <p14:creationId xmlns:p14="http://schemas.microsoft.com/office/powerpoint/2010/main" val="2220064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95800" y="2819400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Comment apprendre ?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I - Monte Carlo Methods</a:t>
            </a:r>
            <a:endParaRPr spc="-4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CF5D1-796D-283B-536F-3ACAB56379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40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C08EE5B3-E3F5-B87B-2543-9A23722508C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l’espérance empirique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54C99-74DA-45B8-4842-617D40FF86C1}"/>
                  </a:ext>
                </a:extLst>
              </p:cNvPr>
              <p:cNvSpPr txBox="1"/>
              <p:nvPr/>
            </p:nvSpPr>
            <p:spPr>
              <a:xfrm>
                <a:off x="543642" y="1600200"/>
                <a:ext cx="4703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apprendre</a:t>
                </a:r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r-FR" dirty="0"/>
                  <a:t> à partir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observés. 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54C99-74DA-45B8-4842-617D40FF8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" y="1600200"/>
                <a:ext cx="4703916" cy="369332"/>
              </a:xfrm>
              <a:prstGeom prst="rect">
                <a:avLst/>
              </a:prstGeom>
              <a:blipFill>
                <a:blip r:embed="rId4"/>
                <a:stretch>
                  <a:fillRect l="-1036" t="-10000" r="-25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6D414-F535-EC81-634F-9335BBDF605E}"/>
                  </a:ext>
                </a:extLst>
              </p:cNvPr>
              <p:cNvSpPr txBox="1"/>
              <p:nvPr/>
            </p:nvSpPr>
            <p:spPr>
              <a:xfrm>
                <a:off x="381000" y="2505670"/>
                <a:ext cx="501823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(sur 1 épisode) 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un épisode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fr-FR" dirty="0"/>
                  <a:t> où on observe des états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6D414-F535-EC81-634F-9335BBDF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05670"/>
                <a:ext cx="5018233" cy="923330"/>
              </a:xfrm>
              <a:prstGeom prst="rect">
                <a:avLst/>
              </a:prstGeom>
              <a:blipFill>
                <a:blip r:embed="rId5"/>
                <a:stretch>
                  <a:fillRect l="-1094" t="-3289" b="-7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D27C7-255B-B163-2814-FC37E8CE9A70}"/>
                  </a:ext>
                </a:extLst>
              </p:cNvPr>
              <p:cNvSpPr txBox="1"/>
              <p:nvPr/>
            </p:nvSpPr>
            <p:spPr>
              <a:xfrm>
                <a:off x="381000" y="3613087"/>
                <a:ext cx="468724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(sur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épisodes) 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 où on observe des états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/>
                  <a:t> observé,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GB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mean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D27C7-255B-B163-2814-FC37E8CE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613087"/>
                <a:ext cx="4687245" cy="923330"/>
              </a:xfrm>
              <a:prstGeom prst="rect">
                <a:avLst/>
              </a:prstGeom>
              <a:blipFill>
                <a:blip r:embed="rId6"/>
                <a:stretch>
                  <a:fillRect l="-1172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43178DA-4942-6F45-7601-8882A10019CC}"/>
              </a:ext>
            </a:extLst>
          </p:cNvPr>
          <p:cNvSpPr txBox="1"/>
          <p:nvPr/>
        </p:nvSpPr>
        <p:spPr>
          <a:xfrm>
            <a:off x="6345116" y="396285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F98C3-240E-9FD4-73AB-81BDA4BDF458}"/>
                  </a:ext>
                </a:extLst>
              </p:cNvPr>
              <p:cNvSpPr txBox="1"/>
              <p:nvPr/>
            </p:nvSpPr>
            <p:spPr>
              <a:xfrm>
                <a:off x="5529163" y="3581400"/>
                <a:ext cx="589481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pour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 où on observe des couples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observ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é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GB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mean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F98C3-240E-9FD4-73AB-81BDA4BDF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163" y="3581400"/>
                <a:ext cx="5894819" cy="923330"/>
              </a:xfrm>
              <a:prstGeom prst="rect">
                <a:avLst/>
              </a:prstGeom>
              <a:blipFill>
                <a:blip r:embed="rId7"/>
                <a:stretch>
                  <a:fillRect l="-827" t="-3974" b="-7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42D63C-6913-440E-3E8E-F19438615A52}"/>
                  </a:ext>
                </a:extLst>
              </p:cNvPr>
              <p:cNvSpPr txBox="1"/>
              <p:nvPr/>
            </p:nvSpPr>
            <p:spPr>
              <a:xfrm>
                <a:off x="349250" y="4596590"/>
                <a:ext cx="3810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tradeoff temps/variance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42D63C-6913-440E-3E8E-F19438615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50" y="4596590"/>
                <a:ext cx="3810000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9D4949-60ED-1765-B19F-1E8E4CC5D2CD}"/>
                  </a:ext>
                </a:extLst>
              </p:cNvPr>
              <p:cNvSpPr txBox="1"/>
              <p:nvPr/>
            </p:nvSpPr>
            <p:spPr>
              <a:xfrm>
                <a:off x="76200" y="5103674"/>
                <a:ext cx="1234440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00B050"/>
                    </a:solidFill>
                  </a:rPr>
                  <a:t>Avantages</a:t>
                </a:r>
                <a:r>
                  <a:rPr lang="fr-FR" dirty="0"/>
                  <a:t> : </a:t>
                </a:r>
              </a:p>
              <a:p>
                <a:r>
                  <a:rPr lang="fr-FR" dirty="0"/>
                  <a:t>- intuitif</a:t>
                </a:r>
              </a:p>
              <a:p>
                <a:r>
                  <a:rPr lang="fr-FR" dirty="0"/>
                  <a:t>- mathématiquement vrai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, </a:t>
                </a:r>
                <a:r>
                  <a:rPr lang="en-US" dirty="0" err="1"/>
                  <a:t>l’estimateur</a:t>
                </a:r>
                <a:r>
                  <a:rPr lang="en-US" dirty="0"/>
                  <a:t> de MonteCarlo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</a:t>
                </a:r>
                <a:r>
                  <a:rPr lang="en-US" dirty="0" err="1"/>
                  <a:t>dit</a:t>
                </a:r>
                <a:r>
                  <a:rPr lang="en-US" dirty="0"/>
                  <a:t> non-</a:t>
                </a:r>
                <a:r>
                  <a:rPr lang="en-US" dirty="0" err="1"/>
                  <a:t>biaisé</a:t>
                </a:r>
                <a:endParaRPr lang="en-US" dirty="0"/>
              </a:p>
              <a:p>
                <a:r>
                  <a:rPr lang="en-US" dirty="0" err="1">
                    <a:solidFill>
                      <a:srgbClr val="FF0000"/>
                    </a:solidFill>
                  </a:rPr>
                  <a:t>Inconvénients</a:t>
                </a:r>
                <a:r>
                  <a:rPr lang="en-US" dirty="0"/>
                  <a:t> : </a:t>
                </a:r>
              </a:p>
              <a:p>
                <a:r>
                  <a:rPr lang="en-US" dirty="0"/>
                  <a:t>- terminal</a:t>
                </a:r>
              </a:p>
              <a:p>
                <a:r>
                  <a:rPr lang="en-US" dirty="0"/>
                  <a:t>- haute variance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9D4949-60ED-1765-B19F-1E8E4CC5D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103674"/>
                <a:ext cx="12344400" cy="1754326"/>
              </a:xfrm>
              <a:prstGeom prst="rect">
                <a:avLst/>
              </a:prstGeom>
              <a:blipFill>
                <a:blip r:embed="rId9"/>
                <a:stretch>
                  <a:fillRect l="-444" t="-1736" b="-45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26D3E554-8B45-040A-5E95-3D551D63A119}"/>
              </a:ext>
            </a:extLst>
          </p:cNvPr>
          <p:cNvSpPr/>
          <p:nvPr/>
        </p:nvSpPr>
        <p:spPr>
          <a:xfrm rot="16200000">
            <a:off x="3224421" y="5738968"/>
            <a:ext cx="369332" cy="85306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C1C06A-4F4D-B9E8-FDE1-AF507B3EAA98}"/>
                  </a:ext>
                </a:extLst>
              </p:cNvPr>
              <p:cNvSpPr txBox="1"/>
              <p:nvPr/>
            </p:nvSpPr>
            <p:spPr>
              <a:xfrm>
                <a:off x="3057223" y="6270969"/>
                <a:ext cx="703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𝑀𝐶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C1C06A-4F4D-B9E8-FDE1-AF507B3EA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223" y="6270969"/>
                <a:ext cx="70372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180997-0CA4-F7EA-7E33-63B6A109A8E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5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/>
      <p:bldP spid="20" grpId="0"/>
      <p:bldP spid="13" grpId="0"/>
      <p:bldP spid="16" grpId="0" animBg="1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5FFA23-3A92-3225-6EFB-7ED4D625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05" y="2672635"/>
            <a:ext cx="990600" cy="923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957488-ACD8-C11F-5621-A33DA39E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805" y="2691684"/>
            <a:ext cx="990600" cy="904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24BEDB-F83F-3FAB-7326-B7212FFC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758" y="2672635"/>
            <a:ext cx="1007983" cy="923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3BF66A-2D22-6B63-6F49-45AE8F2B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472" y="2672634"/>
            <a:ext cx="989110" cy="9231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1D6832-AEF2-4814-4CBD-A3173F427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9136" y="4532676"/>
            <a:ext cx="990600" cy="9233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367BC0-2413-A4C8-0150-628E25B7B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781" y="4556441"/>
            <a:ext cx="989110" cy="9602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C9B871-7DBD-AAE6-319C-46AC3E592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1317" y="4596619"/>
            <a:ext cx="969365" cy="946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A0BE74-7CF5-0BF1-C60A-E3D88104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6" y="4532676"/>
            <a:ext cx="990600" cy="92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49BDB-7D7A-61C6-7156-2A4074E31669}"/>
                  </a:ext>
                </a:extLst>
              </p:cNvPr>
              <p:cNvSpPr txBox="1"/>
              <p:nvPr/>
            </p:nvSpPr>
            <p:spPr>
              <a:xfrm>
                <a:off x="4110236" y="3510619"/>
                <a:ext cx="12705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49BDB-7D7A-61C6-7156-2A4074E31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236" y="3510619"/>
                <a:ext cx="1270541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3C58443-EAA8-1E7F-A467-6D350BBEF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089" y="4556441"/>
            <a:ext cx="1007983" cy="92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39760-DB89-8343-FCA6-5B174DF2B2FA}"/>
                  </a:ext>
                </a:extLst>
              </p:cNvPr>
              <p:cNvSpPr txBox="1"/>
              <p:nvPr/>
            </p:nvSpPr>
            <p:spPr>
              <a:xfrm>
                <a:off x="5501256" y="5461273"/>
                <a:ext cx="12705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39760-DB89-8343-FCA6-5B174DF2B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256" y="5461273"/>
                <a:ext cx="127054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DA396F81-7075-9106-35D2-61085B76B9E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75035" y="1330628"/>
              <a:ext cx="4964566" cy="5235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2283">
                      <a:extLst>
                        <a:ext uri="{9D8B030D-6E8A-4147-A177-3AD203B41FA5}">
                          <a16:colId xmlns:a16="http://schemas.microsoft.com/office/drawing/2014/main" val="1486667521"/>
                        </a:ext>
                      </a:extLst>
                    </a:gridCol>
                    <a:gridCol w="2482283">
                      <a:extLst>
                        <a:ext uri="{9D8B030D-6E8A-4147-A177-3AD203B41FA5}">
                          <a16:colId xmlns:a16="http://schemas.microsoft.com/office/drawing/2014/main" val="419023517"/>
                        </a:ext>
                      </a:extLst>
                    </a:gridCol>
                  </a:tblGrid>
                  <a:tr h="872527"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F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44718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140586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568174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185753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49039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1913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DA396F81-7075-9106-35D2-61085B76B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802671"/>
                  </p:ext>
                </p:extLst>
              </p:nvPr>
            </p:nvGraphicFramePr>
            <p:xfrm>
              <a:off x="7075035" y="1330628"/>
              <a:ext cx="4964566" cy="5235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2283">
                      <a:extLst>
                        <a:ext uri="{9D8B030D-6E8A-4147-A177-3AD203B41FA5}">
                          <a16:colId xmlns:a16="http://schemas.microsoft.com/office/drawing/2014/main" val="1486667521"/>
                        </a:ext>
                      </a:extLst>
                    </a:gridCol>
                    <a:gridCol w="2482283">
                      <a:extLst>
                        <a:ext uri="{9D8B030D-6E8A-4147-A177-3AD203B41FA5}">
                          <a16:colId xmlns:a16="http://schemas.microsoft.com/office/drawing/2014/main" val="419023517"/>
                        </a:ext>
                      </a:extLst>
                    </a:gridCol>
                  </a:tblGrid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45" t="-699" r="-100980" b="-502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699" r="-980" b="-502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44718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140586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568174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185753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49039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19134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297B6C8-923F-278B-6C1E-900E1259A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136" y="4033157"/>
            <a:ext cx="742777" cy="69237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E44B98-E831-C667-FDCA-F3F79A92D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136" y="5747045"/>
            <a:ext cx="742777" cy="721118"/>
          </a:xfrm>
          <a:prstGeom prst="rect">
            <a:avLst/>
          </a:prstGeom>
        </p:spPr>
      </p:pic>
      <p:sp>
        <p:nvSpPr>
          <p:cNvPr id="42" name="object 3">
            <a:extLst>
              <a:ext uri="{FF2B5EF4-FFF2-40B4-BE49-F238E27FC236}">
                <a16:creationId xmlns:a16="http://schemas.microsoft.com/office/drawing/2014/main" id="{BCF3012E-5CF2-9FA7-2F71-BB00F4405E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MonteCarlo : l’espérance empirique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2F726B-A905-2C63-D896-B7203526DC17}"/>
                  </a:ext>
                </a:extLst>
              </p:cNvPr>
              <p:cNvSpPr txBox="1"/>
              <p:nvPr/>
            </p:nvSpPr>
            <p:spPr>
              <a:xfrm>
                <a:off x="543642" y="1600200"/>
                <a:ext cx="65632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Environnement : morpion face à un adversaire jouant aléatoirement</a:t>
                </a:r>
              </a:p>
              <a:p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quand</a:t>
                </a:r>
                <a:r>
                  <a:rPr lang="en-US" dirty="0"/>
                  <a:t> on </a:t>
                </a:r>
                <a:r>
                  <a:rPr lang="en-US" dirty="0" err="1"/>
                  <a:t>gagne</a:t>
                </a:r>
                <a:r>
                  <a:rPr lang="en-US" dirty="0"/>
                  <a:t>/</a:t>
                </a:r>
                <a:r>
                  <a:rPr lang="en-US" dirty="0" err="1"/>
                  <a:t>perd</a:t>
                </a:r>
                <a:r>
                  <a:rPr lang="en-US" dirty="0"/>
                  <a:t>, 0 </a:t>
                </a:r>
                <a:r>
                  <a:rPr lang="en-US" dirty="0" err="1"/>
                  <a:t>sinon</a:t>
                </a:r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2F726B-A905-2C63-D896-B7203526D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" y="1600200"/>
                <a:ext cx="6563272" cy="646331"/>
              </a:xfrm>
              <a:prstGeom prst="rect">
                <a:avLst/>
              </a:prstGeom>
              <a:blipFill>
                <a:blip r:embed="rId12"/>
                <a:stretch>
                  <a:fillRect l="-743" t="-5660" r="-93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EDF03F-E5F3-017E-524E-6DACA6158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26" y="6182419"/>
            <a:ext cx="47783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CDB257-6192-6A68-A04E-4DE1C6B0EAC8}"/>
                  </a:ext>
                </a:extLst>
              </p:cNvPr>
              <p:cNvSpPr txBox="1"/>
              <p:nvPr/>
            </p:nvSpPr>
            <p:spPr>
              <a:xfrm>
                <a:off x="1243561" y="6144997"/>
                <a:ext cx="49120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L’apprentissage est </a:t>
                </a:r>
                <a:r>
                  <a:rPr lang="fr-FR" dirty="0">
                    <a:solidFill>
                      <a:srgbClr val="FF0000"/>
                    </a:solidFill>
                  </a:rPr>
                  <a:t>terminal</a:t>
                </a:r>
                <a:r>
                  <a:rPr lang="fr-FR" dirty="0"/>
                  <a:t> : on est obligé d’attendre la fin d’un épisode pour mettre à jour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CDB257-6192-6A68-A04E-4DE1C6B0E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561" y="6144997"/>
                <a:ext cx="4912023" cy="646331"/>
              </a:xfrm>
              <a:prstGeom prst="rect">
                <a:avLst/>
              </a:prstGeom>
              <a:blipFill>
                <a:blip r:embed="rId14"/>
                <a:stretch>
                  <a:fillRect l="-111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115B21E-AC37-6FE6-DFD7-2EBE5A36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202" y="3196578"/>
            <a:ext cx="745348" cy="680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3C3018-D632-35E7-1322-5B9B5EED1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136" y="4892915"/>
            <a:ext cx="755989" cy="692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A72549-584B-98EB-EFBD-FEF28978A051}"/>
                  </a:ext>
                </a:extLst>
              </p:cNvPr>
              <p:cNvSpPr txBox="1"/>
              <p:nvPr/>
            </p:nvSpPr>
            <p:spPr>
              <a:xfrm>
                <a:off x="10074830" y="2309220"/>
                <a:ext cx="100798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−1+1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A72549-584B-98EB-EFBD-FEF28978A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830" y="2309220"/>
                <a:ext cx="1007983" cy="6109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49960B-2FF2-A4F9-312C-DC018CCDC9AD}"/>
                  </a:ext>
                </a:extLst>
              </p:cNvPr>
              <p:cNvSpPr txBox="1"/>
              <p:nvPr/>
            </p:nvSpPr>
            <p:spPr>
              <a:xfrm>
                <a:off x="10071501" y="3352051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49960B-2FF2-A4F9-312C-DC018CCDC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501" y="3352051"/>
                <a:ext cx="100798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76CFCB-90FF-3CD1-88B6-32E6D586BDC3}"/>
                  </a:ext>
                </a:extLst>
              </p:cNvPr>
              <p:cNvSpPr txBox="1"/>
              <p:nvPr/>
            </p:nvSpPr>
            <p:spPr>
              <a:xfrm>
                <a:off x="10074830" y="4937760"/>
                <a:ext cx="100798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−1+1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76CFCB-90FF-3CD1-88B6-32E6D586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830" y="4937760"/>
                <a:ext cx="1007983" cy="6109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B461B8-4D01-CEF3-FC25-ECDF8BEFC065}"/>
                  </a:ext>
                </a:extLst>
              </p:cNvPr>
              <p:cNvSpPr txBox="1"/>
              <p:nvPr/>
            </p:nvSpPr>
            <p:spPr>
              <a:xfrm>
                <a:off x="10058872" y="4189896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B461B8-4D01-CEF3-FC25-ECDF8BEFC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872" y="4189896"/>
                <a:ext cx="100798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138044-6A10-EB14-B292-CE144C59C400}"/>
                  </a:ext>
                </a:extLst>
              </p:cNvPr>
              <p:cNvSpPr txBox="1"/>
              <p:nvPr/>
            </p:nvSpPr>
            <p:spPr>
              <a:xfrm>
                <a:off x="10058872" y="5910856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138044-6A10-EB14-B292-CE144C59C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872" y="5910856"/>
                <a:ext cx="100798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59AAAC-661C-B772-EA57-C4198FB77CDA}"/>
              </a:ext>
            </a:extLst>
          </p:cNvPr>
          <p:cNvSpPr txBox="1"/>
          <p:nvPr/>
        </p:nvSpPr>
        <p:spPr>
          <a:xfrm>
            <a:off x="11457" y="413771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Episode 2 :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401C6-9005-0ECF-42B9-07396D5A1F50}"/>
              </a:ext>
            </a:extLst>
          </p:cNvPr>
          <p:cNvSpPr txBox="1"/>
          <p:nvPr/>
        </p:nvSpPr>
        <p:spPr>
          <a:xfrm>
            <a:off x="37782" y="2350956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Episode 1 :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E6053A-2D98-DAD4-672C-E30252532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274" y="2256962"/>
            <a:ext cx="767711" cy="715452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14ADBDD-4254-DC14-806D-156F76F777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5441" y="657542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120CFA-7773-4E60-A6AF-5F6B857560D1}"/>
                  </a:ext>
                </a:extLst>
              </p:cNvPr>
              <p:cNvSpPr txBox="1"/>
              <p:nvPr/>
            </p:nvSpPr>
            <p:spPr>
              <a:xfrm>
                <a:off x="216661" y="3527506"/>
                <a:ext cx="1248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120CFA-7773-4E60-A6AF-5F6B85756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61" y="3527506"/>
                <a:ext cx="1248898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29CE02-8811-CFE8-9724-1AE13D162147}"/>
                  </a:ext>
                </a:extLst>
              </p:cNvPr>
              <p:cNvSpPr txBox="1"/>
              <p:nvPr/>
            </p:nvSpPr>
            <p:spPr>
              <a:xfrm>
                <a:off x="1504970" y="3536717"/>
                <a:ext cx="124889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29CE02-8811-CFE8-9724-1AE13D16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70" y="3536717"/>
                <a:ext cx="1248898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D0E193-BB14-0AC9-8E2F-BF4163E9C958}"/>
                  </a:ext>
                </a:extLst>
              </p:cNvPr>
              <p:cNvSpPr txBox="1"/>
              <p:nvPr/>
            </p:nvSpPr>
            <p:spPr>
              <a:xfrm>
                <a:off x="2861338" y="3543565"/>
                <a:ext cx="124889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D0E193-BB14-0AC9-8E2F-BF4163E9C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338" y="3543565"/>
                <a:ext cx="1248898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D55418-A517-D6CB-04BE-11D9DDDEF2CA}"/>
                  </a:ext>
                </a:extLst>
              </p:cNvPr>
              <p:cNvSpPr txBox="1"/>
              <p:nvPr/>
            </p:nvSpPr>
            <p:spPr>
              <a:xfrm>
                <a:off x="2818768" y="5455845"/>
                <a:ext cx="1248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D55418-A517-D6CB-04BE-11D9DDDEF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768" y="5455845"/>
                <a:ext cx="1248898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FAF4A7-7792-C5D4-46D3-DCDA977E6B56}"/>
                  </a:ext>
                </a:extLst>
              </p:cNvPr>
              <p:cNvSpPr txBox="1"/>
              <p:nvPr/>
            </p:nvSpPr>
            <p:spPr>
              <a:xfrm>
                <a:off x="1493988" y="5455845"/>
                <a:ext cx="1248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FAF4A7-7792-C5D4-46D3-DCDA977E6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988" y="5455845"/>
                <a:ext cx="1248898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5CA0BFB-A615-BFBF-95D8-7AA2564921EA}"/>
                  </a:ext>
                </a:extLst>
              </p:cNvPr>
              <p:cNvSpPr txBox="1"/>
              <p:nvPr/>
            </p:nvSpPr>
            <p:spPr>
              <a:xfrm>
                <a:off x="350925" y="5608245"/>
                <a:ext cx="1248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5CA0BFB-A615-BFBF-95D8-7AA256492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25" y="5608245"/>
                <a:ext cx="1248898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9A3BE1F-929F-5A47-7BD0-7E3D024B7BB6}"/>
                  </a:ext>
                </a:extLst>
              </p:cNvPr>
              <p:cNvSpPr txBox="1"/>
              <p:nvPr/>
            </p:nvSpPr>
            <p:spPr>
              <a:xfrm>
                <a:off x="4117610" y="5479610"/>
                <a:ext cx="1248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9A3BE1F-929F-5A47-7BD0-7E3D024B7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610" y="5479610"/>
                <a:ext cx="1248898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0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  <p:bldP spid="45" grpId="0"/>
      <p:bldP spid="7" grpId="0"/>
      <p:bldP spid="10" grpId="0"/>
      <p:bldP spid="12" grpId="0"/>
      <p:bldP spid="14" grpId="0"/>
      <p:bldP spid="16" grpId="0"/>
      <p:bldP spid="5" grpId="0"/>
      <p:bldP spid="6" grpId="0"/>
      <p:bldP spid="20" grpId="0"/>
      <p:bldP spid="25" grpId="0"/>
      <p:bldP spid="30" grpId="0"/>
      <p:bldP spid="31" grpId="0"/>
      <p:bldP spid="33" grpId="0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667DCEE1-47F4-A3A5-511B-3399DF4D576D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Remarque : cumulative vs. </a:t>
            </a:r>
            <a:r>
              <a:rPr lang="fr-FR" sz="4300" kern="0" dirty="0" err="1"/>
              <a:t>moving</a:t>
            </a:r>
            <a:r>
              <a:rPr lang="fr-FR" sz="4300" kern="0" dirty="0"/>
              <a:t> </a:t>
            </a:r>
            <a:r>
              <a:rPr lang="fr-FR" sz="4300" kern="0" dirty="0" err="1"/>
              <a:t>average</a:t>
            </a:r>
            <a:endParaRPr lang="fr-FR" sz="4300" kern="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9FF7DA3-D7FD-9AED-22FF-4A2FCBC2BBD6}"/>
              </a:ext>
            </a:extLst>
          </p:cNvPr>
          <p:cNvSpPr/>
          <p:nvPr/>
        </p:nvSpPr>
        <p:spPr>
          <a:xfrm>
            <a:off x="457200" y="1495425"/>
            <a:ext cx="5169537" cy="52101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5DFB22-CC3D-7009-F43E-5364BD4D001F}"/>
              </a:ext>
            </a:extLst>
          </p:cNvPr>
          <p:cNvSpPr/>
          <p:nvPr/>
        </p:nvSpPr>
        <p:spPr>
          <a:xfrm>
            <a:off x="6184263" y="1369359"/>
            <a:ext cx="5550538" cy="52101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25730-BD09-BCCC-4866-99177217FDCC}"/>
                  </a:ext>
                </a:extLst>
              </p:cNvPr>
              <p:cNvSpPr txBox="1"/>
              <p:nvPr/>
            </p:nvSpPr>
            <p:spPr>
              <a:xfrm>
                <a:off x="990600" y="1617010"/>
                <a:ext cx="4636137" cy="2263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Cumulative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tend</a:t>
                </a:r>
                <a:r>
                  <a:rPr lang="en-US" dirty="0"/>
                  <a:t> </a:t>
                </a:r>
                <a:r>
                  <a:rPr lang="en-US" dirty="0" err="1"/>
                  <a:t>vers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à </a:t>
                </a:r>
                <a:r>
                  <a:rPr lang="en-US" dirty="0" err="1"/>
                  <a:t>l’infini</a:t>
                </a:r>
                <a:r>
                  <a:rPr lang="en-US" dirty="0"/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Adapté</a:t>
                </a:r>
                <a:r>
                  <a:rPr lang="en-US" dirty="0"/>
                  <a:t> aux env. </a:t>
                </a:r>
                <a:r>
                  <a:rPr lang="en-US" dirty="0" err="1"/>
                  <a:t>stationnaires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Tous</a:t>
                </a:r>
                <a:r>
                  <a:rPr lang="en-US" dirty="0"/>
                  <a:t>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pesent</a:t>
                </a:r>
                <a:r>
                  <a:rPr lang="en-US" dirty="0"/>
                  <a:t> </a:t>
                </a:r>
                <a:r>
                  <a:rPr lang="en-US" dirty="0" err="1"/>
                  <a:t>autant</a:t>
                </a:r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25730-BD09-BCCC-4866-99177217F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617010"/>
                <a:ext cx="4636137" cy="2263120"/>
              </a:xfrm>
              <a:prstGeom prst="rect">
                <a:avLst/>
              </a:prstGeom>
              <a:blipFill>
                <a:blip r:embed="rId2"/>
                <a:stretch>
                  <a:fillRect l="-1184" t="-1344"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796DFE-D226-85F4-312B-095FA0EF10A5}"/>
                  </a:ext>
                </a:extLst>
              </p:cNvPr>
              <p:cNvSpPr txBox="1"/>
              <p:nvPr/>
            </p:nvSpPr>
            <p:spPr>
              <a:xfrm>
                <a:off x="6603361" y="1617010"/>
                <a:ext cx="4826639" cy="512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Moving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Formule</a:t>
                </a:r>
                <a:r>
                  <a:rPr lang="en-US" dirty="0"/>
                  <a:t> </a:t>
                </a:r>
                <a:r>
                  <a:rPr lang="en-US" dirty="0" err="1"/>
                  <a:t>incrémentale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 </a:t>
                </a:r>
                <a:r>
                  <a:rPr lang="en-US" dirty="0" err="1"/>
                  <a:t>notera</a:t>
                </a:r>
                <a:r>
                  <a:rPr lang="en-US" dirty="0"/>
                  <a:t> 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←   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se </a:t>
                </a:r>
                <a:r>
                  <a:rPr lang="en-US" dirty="0" err="1">
                    <a:solidFill>
                      <a:srgbClr val="FF0000"/>
                    </a:solidFill>
                  </a:rPr>
                  <a:t>rapproche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de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permanence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Adapté</a:t>
                </a:r>
                <a:r>
                  <a:rPr lang="en-US" dirty="0"/>
                  <a:t> aux env. </a:t>
                </a:r>
                <a:r>
                  <a:rPr lang="en-US" dirty="0">
                    <a:solidFill>
                      <a:srgbClr val="FF0000"/>
                    </a:solidFill>
                  </a:rPr>
                  <a:t>non</a:t>
                </a:r>
                <a:r>
                  <a:rPr lang="en-US" dirty="0"/>
                  <a:t> </a:t>
                </a:r>
                <a:r>
                  <a:rPr lang="en-US" dirty="0" err="1"/>
                  <a:t>stationnaires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S’étend</a:t>
                </a:r>
                <a:r>
                  <a:rPr lang="en-US" dirty="0"/>
                  <a:t> </a:t>
                </a:r>
                <a:r>
                  <a:rPr lang="en-US" dirty="0" err="1"/>
                  <a:t>naturellement</a:t>
                </a:r>
                <a:r>
                  <a:rPr lang="en-US" dirty="0"/>
                  <a:t> au Deep Learning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récents</a:t>
                </a:r>
                <a:r>
                  <a:rPr lang="en-US" dirty="0"/>
                  <a:t> </a:t>
                </a:r>
                <a:r>
                  <a:rPr lang="en-US" dirty="0" err="1"/>
                  <a:t>pesent</a:t>
                </a:r>
                <a:r>
                  <a:rPr lang="en-US" dirty="0"/>
                  <a:t> plus</a:t>
                </a:r>
              </a:p>
              <a:p>
                <a:endParaRPr lang="en-US" dirty="0"/>
              </a:p>
              <a:p>
                <a:r>
                  <a:rPr lang="en-US" dirty="0"/>
                  <a:t>Exemple pour Monte Carlo :</a:t>
                </a:r>
              </a:p>
              <a:p>
                <a:r>
                  <a:rPr lang="en-US" dirty="0"/>
                  <a:t>A </a:t>
                </a:r>
                <a:r>
                  <a:rPr lang="en-US" dirty="0" err="1"/>
                  <a:t>chaque</a:t>
                </a:r>
                <a:r>
                  <a:rPr lang="en-US" dirty="0"/>
                  <a:t> fin </a:t>
                </a:r>
                <a:r>
                  <a:rPr lang="en-US" dirty="0" err="1"/>
                  <a:t>d’épisode</a:t>
                </a:r>
                <a:r>
                  <a:rPr lang="en-US" dirty="0"/>
                  <a:t>, pour </a:t>
                </a:r>
                <a:r>
                  <a:rPr lang="en-US" dirty="0" err="1"/>
                  <a:t>chaque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vu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,99 </m:t>
                    </m:r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,01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796DFE-D226-85F4-312B-095FA0EF1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361" y="1617010"/>
                <a:ext cx="4826639" cy="5125827"/>
              </a:xfrm>
              <a:prstGeom prst="rect">
                <a:avLst/>
              </a:prstGeom>
              <a:blipFill>
                <a:blip r:embed="rId3"/>
                <a:stretch>
                  <a:fillRect l="-1010" t="-5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88A0BA-3B09-3F14-78FB-17DDAAC471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0595" y="2271749"/>
            <a:ext cx="4402534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Monte Carlo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3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9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3992651" y="2271748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370219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219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31" y="5906931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6789098" y="5739773"/>
                <a:ext cx="5402902" cy="958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Problème d’exploration </a:t>
                </a:r>
                <a:r>
                  <a:rPr lang="fr-FR" dirty="0"/>
                  <a:t>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098" y="5739773"/>
                <a:ext cx="5402902" cy="958147"/>
              </a:xfrm>
              <a:prstGeom prst="rect">
                <a:avLst/>
              </a:prstGeom>
              <a:blipFill>
                <a:blip r:embed="rId10"/>
                <a:stretch>
                  <a:fillRect l="-1016" t="-3185" b="-95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6936DF-5D6C-7F0E-7717-9C0A129E079C}"/>
                  </a:ext>
                </a:extLst>
              </p:cNvPr>
              <p:cNvSpPr txBox="1"/>
              <p:nvPr/>
            </p:nvSpPr>
            <p:spPr>
              <a:xfrm>
                <a:off x="228600" y="5694629"/>
                <a:ext cx="54029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bg1">
                        <a:lumMod val="50000"/>
                      </a:schemeClr>
                    </a:solidFill>
                  </a:rPr>
                  <a:t>Remarques d’implémentation : les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sont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initialisés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aléatoirement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et on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utilise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moving average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pour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apprendre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6936DF-5D6C-7F0E-7717-9C0A129E0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94629"/>
                <a:ext cx="5402902" cy="923330"/>
              </a:xfrm>
              <a:prstGeom prst="rect">
                <a:avLst/>
              </a:prstGeom>
              <a:blipFill>
                <a:blip r:embed="rId11"/>
                <a:stretch>
                  <a:fillRect l="-1016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5B670F-9579-BBD3-513E-7CCCD39A000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9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1701" y="2271747"/>
            <a:ext cx="4402534" cy="330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Monte Carlo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4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9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6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001000" y="2262221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9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1AECDD68-54F5-F155-062B-ABA5066D7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68BB79-FE6F-2E67-7BB1-4EE3F3662CF5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Problème d’exploration </a:t>
                </a:r>
                <a:r>
                  <a:rPr lang="fr-FR" dirty="0"/>
                  <a:t>: les actions qui ne sont jamais prises, et les états qui ne sont jamais atteint en jouant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ne </a:t>
                </a:r>
                <a:r>
                  <a:rPr lang="en-US" dirty="0" err="1"/>
                  <a:t>sont</a:t>
                </a:r>
                <a:r>
                  <a:rPr lang="en-US" dirty="0"/>
                  <a:t> pas </a:t>
                </a:r>
                <a:r>
                  <a:rPr lang="en-US" dirty="0" err="1"/>
                  <a:t>évalués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68BB79-FE6F-2E67-7BB1-4EE3F3662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46331"/>
              </a:xfrm>
              <a:prstGeom prst="rect">
                <a:avLst/>
              </a:prstGeom>
              <a:blipFill>
                <a:blip r:embed="rId11"/>
                <a:stretch>
                  <a:fillRect l="-771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Right 21">
            <a:extLst>
              <a:ext uri="{FF2B5EF4-FFF2-40B4-BE49-F238E27FC236}">
                <a16:creationId xmlns:a16="http://schemas.microsoft.com/office/drawing/2014/main" id="{5778D4FE-6F91-23BF-8168-3EEE46CA7998}"/>
              </a:ext>
            </a:extLst>
          </p:cNvPr>
          <p:cNvSpPr/>
          <p:nvPr/>
        </p:nvSpPr>
        <p:spPr>
          <a:xfrm>
            <a:off x="7874888" y="6057822"/>
            <a:ext cx="838200" cy="497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46C6B-766C-7B92-CCC8-A499C64F4D8A}"/>
              </a:ext>
            </a:extLst>
          </p:cNvPr>
          <p:cNvSpPr txBox="1"/>
          <p:nvPr/>
        </p:nvSpPr>
        <p:spPr>
          <a:xfrm>
            <a:off x="8839200" y="5909078"/>
            <a:ext cx="312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MonteCarlo ne sait </a:t>
            </a:r>
            <a:r>
              <a:rPr lang="fr-FR" dirty="0">
                <a:solidFill>
                  <a:srgbClr val="FF0000"/>
                </a:solidFill>
              </a:rPr>
              <a:t>PAS</a:t>
            </a:r>
            <a:r>
              <a:rPr lang="fr-FR" dirty="0"/>
              <a:t> évaluer les politiques déterministes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362C6-5A00-7FF1-BBD2-53F071D3EF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14695" y="6498337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25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/>
              <p:nvPr/>
            </p:nvSpPr>
            <p:spPr>
              <a:xfrm>
                <a:off x="4009387" y="2155193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87" y="2155193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/>
              <p:nvPr/>
            </p:nvSpPr>
            <p:spPr>
              <a:xfrm>
                <a:off x="3856987" y="3736343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987" y="3736343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9BB421F-37D2-4605-2F22-1DD7E42CDC9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5609587" y="2650493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90D7DD6-B4B8-4652-3895-1C19721EAAF5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3856987" y="2650493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/>
              <p:nvPr/>
            </p:nvSpPr>
            <p:spPr>
              <a:xfrm>
                <a:off x="1503645" y="2586161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645" y="2586161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/>
              <p:nvPr/>
            </p:nvSpPr>
            <p:spPr>
              <a:xfrm>
                <a:off x="5761988" y="2746568"/>
                <a:ext cx="24384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Durée = n episode ? </a:t>
                </a:r>
                <a:r>
                  <a:rPr lang="en-US" dirty="0" err="1"/>
                  <a:t>Jusqu’à</a:t>
                </a:r>
                <a:r>
                  <a:rPr lang="en-US" dirty="0"/>
                  <a:t> convergence 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988" y="2746568"/>
                <a:ext cx="2438400" cy="1754326"/>
              </a:xfrm>
              <a:prstGeom prst="rect">
                <a:avLst/>
              </a:prstGeom>
              <a:blipFill>
                <a:blip r:embed="rId6"/>
                <a:stretch>
                  <a:fillRect t="-2091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3">
            <a:extLst>
              <a:ext uri="{FF2B5EF4-FFF2-40B4-BE49-F238E27FC236}">
                <a16:creationId xmlns:a16="http://schemas.microsoft.com/office/drawing/2014/main" id="{F7EA2B63-BCEE-781E-E19D-64E5C8FF9B5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3093118" y="1341985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Monte Carlo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290C7-3A36-0886-6A27-614572A049F0}"/>
              </a:ext>
            </a:extLst>
          </p:cNvPr>
          <p:cNvSpPr/>
          <p:nvPr/>
        </p:nvSpPr>
        <p:spPr>
          <a:xfrm>
            <a:off x="916938" y="1936118"/>
            <a:ext cx="728345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757518" y="3238634"/>
                <a:ext cx="3200401" cy="1057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98300"/>
                    </a:solidFill>
                  </a:rPr>
                  <a:t>(politique greedy)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8" y="3238634"/>
                <a:ext cx="3200401" cy="1057341"/>
              </a:xfrm>
              <a:prstGeom prst="rect">
                <a:avLst/>
              </a:prstGeom>
              <a:blipFill>
                <a:blip r:embed="rId7"/>
                <a:stretch>
                  <a:fillRect t="-1724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26947D-0676-B027-F9AE-B35EE2DD181F}"/>
              </a:ext>
            </a:extLst>
          </p:cNvPr>
          <p:cNvSpPr txBox="1"/>
          <p:nvPr/>
        </p:nvSpPr>
        <p:spPr>
          <a:xfrm>
            <a:off x="762000" y="5279392"/>
            <a:ext cx="678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de la politique greedy : on a vu que Monte Carlo n’évalue pas bien les politiques déterministes pour ce qui est des actions non choisies, car l’algorithme a besoin d’expériences où ces actions ont lieues.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8102BA-5D79-604D-CE5B-27B072CE7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686800" y="4065936"/>
            <a:ext cx="3101972" cy="25361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4BB312-587A-AB54-30A1-A7CBDF7DCB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96400" y="6498337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39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FC7378A-4976-A0DE-C670-149706861B2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Dilemme Exploration vs. Exploitation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28FA0-661F-0E6B-988A-BF6D19728FCD}"/>
                  </a:ext>
                </a:extLst>
              </p:cNvPr>
              <p:cNvSpPr txBox="1"/>
              <p:nvPr/>
            </p:nvSpPr>
            <p:spPr>
              <a:xfrm>
                <a:off x="304800" y="1673885"/>
                <a:ext cx="6896440" cy="4145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</a:t>
                </a:r>
                <a:r>
                  <a:rPr lang="fr-FR" dirty="0">
                    <a:solidFill>
                      <a:srgbClr val="C00000"/>
                    </a:solidFill>
                  </a:rPr>
                  <a:t>exploration</a:t>
                </a:r>
                <a:r>
                  <a:rPr lang="fr-FR" dirty="0"/>
                  <a:t> : certaines actions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peu</a:t>
                </a:r>
                <a:r>
                  <a:rPr lang="en-US" dirty="0"/>
                  <a:t> </a:t>
                </a:r>
                <a:r>
                  <a:rPr lang="en-US" dirty="0" err="1"/>
                  <a:t>visitées</a:t>
                </a:r>
                <a:r>
                  <a:rPr lang="en-US" dirty="0"/>
                  <a:t> </a:t>
                </a:r>
                <a:r>
                  <a:rPr lang="en-US" dirty="0" err="1"/>
                  <a:t>donc</a:t>
                </a:r>
                <a:r>
                  <a:rPr lang="en-US" dirty="0"/>
                  <a:t> </a:t>
                </a:r>
                <a:r>
                  <a:rPr lang="en-US" dirty="0" err="1"/>
                  <a:t>moins</a:t>
                </a:r>
                <a:r>
                  <a:rPr lang="en-US" dirty="0"/>
                  <a:t> bien </a:t>
                </a:r>
                <a:r>
                  <a:rPr lang="en-US" dirty="0" err="1"/>
                  <a:t>estimées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Solution : </a:t>
                </a:r>
                <a:r>
                  <a:rPr lang="en-US" dirty="0" err="1"/>
                  <a:t>utiliser</a:t>
                </a:r>
                <a:r>
                  <a:rPr lang="en-US" dirty="0"/>
                  <a:t> des politiques plus </a:t>
                </a:r>
                <a:r>
                  <a:rPr lang="en-US" dirty="0" err="1"/>
                  <a:t>exploratives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argmax</m:t>
                                    </m:r>
                                  </m:e>
                                  <m:lim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avec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probabilit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é 1−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~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avec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probabilit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de Boltzmann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fr-F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)/</m:t>
                            </m:r>
                            <m:sSub>
                              <m:sSubPr>
                                <m:ctrlPr>
                                  <a:rPr lang="fr-FR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fr-FR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fr-FR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acc>
                                  <m:accPr>
                                    <m:chr m:val="̂"/>
                                    <m:ctrlPr>
                                      <a:rPr lang="fr-FR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fr-FR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′)/</m:t>
                                </m:r>
                                <m:sSub>
                                  <m:sSubPr>
                                    <m:ctrlP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UCB </a:t>
                </a:r>
                <a:r>
                  <a:rPr lang="en-US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ad>
                          <m:radPr>
                            <m:degHide m:val="on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28FA0-661F-0E6B-988A-BF6D19728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73885"/>
                <a:ext cx="6896440" cy="4145494"/>
              </a:xfrm>
              <a:prstGeom prst="rect">
                <a:avLst/>
              </a:prstGeom>
              <a:blipFill>
                <a:blip r:embed="rId3"/>
                <a:stretch>
                  <a:fillRect l="-707" t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Epsilon greedy method. At each step, a random number is generated by the model. If the number was lower than epsilon in that step (exploration area) the model chooses a random action and if it was higher than epsilon in that step (exploitation area) the model chooses an action based on what it learned.">
            <a:extLst>
              <a:ext uri="{FF2B5EF4-FFF2-40B4-BE49-F238E27FC236}">
                <a16:creationId xmlns:a16="http://schemas.microsoft.com/office/drawing/2014/main" id="{4617962E-59F0-37B2-CA89-158930DD5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256" y="2388846"/>
            <a:ext cx="3619332" cy="284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7691DF7-4029-E835-6DB5-5834CFC1C128}"/>
              </a:ext>
            </a:extLst>
          </p:cNvPr>
          <p:cNvSpPr/>
          <p:nvPr/>
        </p:nvSpPr>
        <p:spPr>
          <a:xfrm rot="16200000">
            <a:off x="3732196" y="5194922"/>
            <a:ext cx="251259" cy="6731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54177DB-C86D-0391-4EDE-B23182620179}"/>
              </a:ext>
            </a:extLst>
          </p:cNvPr>
          <p:cNvSpPr/>
          <p:nvPr/>
        </p:nvSpPr>
        <p:spPr>
          <a:xfrm rot="16200000">
            <a:off x="4900379" y="4978900"/>
            <a:ext cx="251259" cy="110524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492E-A703-16F3-43B1-B344C4843D54}"/>
              </a:ext>
            </a:extLst>
          </p:cNvPr>
          <p:cNvSpPr txBox="1"/>
          <p:nvPr/>
        </p:nvSpPr>
        <p:spPr>
          <a:xfrm>
            <a:off x="3180778" y="5697652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exploitation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2A4C0E-8030-B888-4AC1-8DBAA541917D}"/>
              </a:ext>
            </a:extLst>
          </p:cNvPr>
          <p:cNvSpPr txBox="1"/>
          <p:nvPr/>
        </p:nvSpPr>
        <p:spPr>
          <a:xfrm>
            <a:off x="4495800" y="5697652"/>
            <a:ext cx="124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15813-A043-1B1F-A8CF-829B585587CD}"/>
              </a:ext>
            </a:extLst>
          </p:cNvPr>
          <p:cNvSpPr txBox="1"/>
          <p:nvPr/>
        </p:nvSpPr>
        <p:spPr>
          <a:xfrm>
            <a:off x="152400" y="6172200"/>
            <a:ext cx="1203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 : le dilemme exploitation/exploration est un aspect essentiel du RL. Il est étudié dans un problème fondamental du RL, celui des K machines à sous (N-Bandit </a:t>
            </a:r>
            <a:r>
              <a:rPr lang="fr-FR" dirty="0" err="1"/>
              <a:t>Problem</a:t>
            </a:r>
            <a:r>
              <a:rPr lang="fr-FR" dirty="0"/>
              <a:t>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5FF8C-C035-21BB-B021-D310414A16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35440" y="6439681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43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EC4E8-B7B8-4C97-F1F6-CE16956E8E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CAA8B-340C-7413-EB6D-934FB9454615}"/>
              </a:ext>
            </a:extLst>
          </p:cNvPr>
          <p:cNvSpPr txBox="1"/>
          <p:nvPr/>
        </p:nvSpPr>
        <p:spPr>
          <a:xfrm>
            <a:off x="501823" y="1828800"/>
            <a:ext cx="49453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Mail pour toute question : timothe.boulet@inria.fr</a:t>
            </a:r>
          </a:p>
          <a:p>
            <a:r>
              <a:rPr lang="en-GB" dirty="0"/>
              <a:t>GitHub : github.com/</a:t>
            </a:r>
            <a:r>
              <a:rPr lang="en-GB" dirty="0" err="1"/>
              <a:t>tboulet</a:t>
            </a:r>
            <a:r>
              <a:rPr lang="en-GB" dirty="0"/>
              <a:t>/teaching</a:t>
            </a:r>
          </a:p>
          <a:p>
            <a:endParaRPr lang="en-GB" dirty="0"/>
          </a:p>
          <a:p>
            <a:r>
              <a:rPr lang="en-GB" dirty="0"/>
              <a:t>Plan :</a:t>
            </a:r>
          </a:p>
          <a:p>
            <a:pPr lvl="1"/>
            <a:r>
              <a:rPr lang="en-GB" dirty="0"/>
              <a:t>Cours 1 : Introduction au RL</a:t>
            </a:r>
          </a:p>
          <a:p>
            <a:pPr lvl="1"/>
            <a:r>
              <a:rPr lang="en-GB" dirty="0"/>
              <a:t>Cours 2 : Deep RL</a:t>
            </a:r>
          </a:p>
          <a:p>
            <a:pPr lvl="1"/>
            <a:r>
              <a:rPr lang="en-GB" dirty="0"/>
              <a:t>Cours 3 : RL appliqué aux LLMs</a:t>
            </a:r>
          </a:p>
          <a:p>
            <a:pPr lvl="1"/>
            <a:r>
              <a:rPr lang="en-GB" dirty="0"/>
              <a:t>Cours 4 : Notions </a:t>
            </a:r>
            <a:r>
              <a:rPr lang="en-GB" dirty="0" err="1"/>
              <a:t>d’alignement</a:t>
            </a:r>
            <a:endParaRPr lang="en-GB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B0A40FC-61DF-D621-55BF-F21F94DEB40B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Présentation du cours</a:t>
            </a:r>
            <a:endParaRPr lang="en-US" sz="4300" kern="0" dirty="0"/>
          </a:p>
        </p:txBody>
      </p:sp>
    </p:spTree>
    <p:extLst>
      <p:ext uri="{BB962C8B-B14F-4D97-AF65-F5344CB8AC3E}">
        <p14:creationId xmlns:p14="http://schemas.microsoft.com/office/powerpoint/2010/main" val="586325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/>
              <p:nvPr/>
            </p:nvSpPr>
            <p:spPr>
              <a:xfrm>
                <a:off x="5378449" y="189984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449" y="1899840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/>
              <p:nvPr/>
            </p:nvSpPr>
            <p:spPr>
              <a:xfrm>
                <a:off x="5226049" y="348099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049" y="3480990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9BB421F-37D2-4605-2F22-1DD7E42CDC9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6978649" y="239514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90D7DD6-B4B8-4652-3895-1C19721EAAF5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5226049" y="239514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/>
              <p:nvPr/>
            </p:nvSpPr>
            <p:spPr>
              <a:xfrm>
                <a:off x="2841624" y="253714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624" y="2537143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/>
              <p:nvPr/>
            </p:nvSpPr>
            <p:spPr>
              <a:xfrm>
                <a:off x="7131050" y="2491215"/>
                <a:ext cx="24384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Durée = n episode ? </a:t>
                </a:r>
                <a:r>
                  <a:rPr lang="en-US" dirty="0" err="1"/>
                  <a:t>Jusqu’à</a:t>
                </a:r>
                <a:r>
                  <a:rPr lang="en-US" dirty="0"/>
                  <a:t> convergence 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050" y="2491215"/>
                <a:ext cx="2438400" cy="1754326"/>
              </a:xfrm>
              <a:prstGeom prst="rect">
                <a:avLst/>
              </a:prstGeom>
              <a:blipFill>
                <a:blip r:embed="rId6"/>
                <a:stretch>
                  <a:fillRect t="-2091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3">
            <a:extLst>
              <a:ext uri="{FF2B5EF4-FFF2-40B4-BE49-F238E27FC236}">
                <a16:creationId xmlns:a16="http://schemas.microsoft.com/office/drawing/2014/main" id="{F7EA2B63-BCEE-781E-E19D-64E5C8FF9B5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4724400" y="1125715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Monte Carlo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290C7-3A36-0886-6A27-614572A049F0}"/>
              </a:ext>
            </a:extLst>
          </p:cNvPr>
          <p:cNvSpPr/>
          <p:nvPr/>
        </p:nvSpPr>
        <p:spPr>
          <a:xfrm>
            <a:off x="2286000" y="1680765"/>
            <a:ext cx="728345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2216522" y="3248156"/>
                <a:ext cx="32004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greedy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522" y="3248156"/>
                <a:ext cx="3200401" cy="646331"/>
              </a:xfrm>
              <a:prstGeom prst="rect">
                <a:avLst/>
              </a:prstGeom>
              <a:blipFill>
                <a:blip r:embed="rId7"/>
                <a:stretch>
                  <a:fillRect t="-3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D0B52-CBD0-B2D4-396E-52F0EFA7EC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54B5C7-CA62-2945-96A0-583055536D8A}"/>
                  </a:ext>
                </a:extLst>
              </p:cNvPr>
              <p:cNvSpPr txBox="1"/>
              <p:nvPr/>
            </p:nvSpPr>
            <p:spPr>
              <a:xfrm>
                <a:off x="369202" y="4903718"/>
                <a:ext cx="1128052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Peut apprendre de vraies expériences donc adapté aux problèmes réels (algorithme </a:t>
                </a:r>
                <a:r>
                  <a:rPr lang="fr-FR" dirty="0">
                    <a:solidFill>
                      <a:srgbClr val="FF0000"/>
                    </a:solidFill>
                  </a:rPr>
                  <a:t>model-free</a:t>
                </a:r>
                <a:r>
                  <a:rPr lang="fr-FR" dirty="0"/>
                  <a:t>)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 err="1"/>
                  <a:t>Inconvénients</a:t>
                </a:r>
                <a:r>
                  <a:rPr lang="en-US" dirty="0"/>
                  <a:t>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Terminal</a:t>
                </a:r>
                <a:r>
                  <a:rPr lang="en-US" dirty="0"/>
                  <a:t> : on doit </a:t>
                </a:r>
                <a:r>
                  <a:rPr lang="en-US" dirty="0" err="1"/>
                  <a:t>attendre</a:t>
                </a:r>
                <a:r>
                  <a:rPr lang="en-US" dirty="0"/>
                  <a:t> la fin d’un episode pour </a:t>
                </a:r>
                <a:r>
                  <a:rPr lang="en-US" dirty="0" err="1"/>
                  <a:t>estimer</a:t>
                </a:r>
                <a:r>
                  <a:rPr lang="en-US" dirty="0"/>
                  <a:t> les </a:t>
                </a:r>
                <a:r>
                  <a:rPr lang="en-US" dirty="0" err="1"/>
                  <a:t>valeurs</a:t>
                </a:r>
                <a:r>
                  <a:rPr lang="en-US" dirty="0"/>
                  <a:t>, </a:t>
                </a:r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:r>
                  <a:rPr lang="en-US" dirty="0" err="1"/>
                  <a:t>tronquer</a:t>
                </a:r>
                <a:r>
                  <a:rPr lang="en-US" dirty="0"/>
                  <a:t> à un certain horizon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Variance </a:t>
                </a:r>
                <a:r>
                  <a:rPr lang="en-US" dirty="0" err="1">
                    <a:solidFill>
                      <a:srgbClr val="FF0000"/>
                    </a:solidFill>
                  </a:rPr>
                  <a:t>élevée</a:t>
                </a:r>
                <a:r>
                  <a:rPr lang="en-US" dirty="0"/>
                  <a:t> de </a:t>
                </a:r>
                <a:r>
                  <a:rPr lang="en-US" dirty="0" err="1"/>
                  <a:t>l’estimateur</a:t>
                </a:r>
                <a:r>
                  <a:rPr lang="en-US" dirty="0"/>
                  <a:t> </a:t>
                </a:r>
                <a:r>
                  <a:rPr lang="en-US" dirty="0" err="1"/>
                  <a:t>quand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devient</a:t>
                </a:r>
                <a:r>
                  <a:rPr lang="en-US" dirty="0"/>
                  <a:t> grand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54B5C7-CA62-2945-96A0-58305553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02" y="4903718"/>
                <a:ext cx="11280522" cy="2031325"/>
              </a:xfrm>
              <a:prstGeom prst="rect">
                <a:avLst/>
              </a:prstGeom>
              <a:blipFill>
                <a:blip r:embed="rId8"/>
                <a:stretch>
                  <a:fillRect l="-486" t="-14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153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95800" y="2667000"/>
            <a:ext cx="7543800" cy="2848857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Comment apprendre ?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II - TD Learning et 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Q-Learning</a:t>
            </a:r>
            <a:endParaRPr spc="-4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77D6C-8FB4-9E0F-6B7E-B7B6AAAB42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52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02F3432B-FDDB-D706-211F-DC672DA3AF5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FBECB-A9D4-7870-02DD-F6FA3626AC2E}"/>
              </a:ext>
            </a:extLst>
          </p:cNvPr>
          <p:cNvSpPr txBox="1"/>
          <p:nvPr/>
        </p:nvSpPr>
        <p:spPr>
          <a:xfrm>
            <a:off x="228600" y="1676400"/>
            <a:ext cx="1122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 dans Monte Carlo on apprend par l’expérience, mais ici par </a:t>
            </a:r>
            <a:r>
              <a:rPr lang="fr-FR" dirty="0">
                <a:solidFill>
                  <a:srgbClr val="FF0000"/>
                </a:solidFill>
              </a:rPr>
              <a:t>bootstrapping </a:t>
            </a:r>
            <a:r>
              <a:rPr lang="fr-FR" dirty="0"/>
              <a:t>on n’attend pas la fin de l’épisode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A8B9B-E9A2-FC94-416F-3C775382ECCA}"/>
                  </a:ext>
                </a:extLst>
              </p:cNvPr>
              <p:cNvSpPr txBox="1"/>
              <p:nvPr/>
            </p:nvSpPr>
            <p:spPr>
              <a:xfrm>
                <a:off x="-152400" y="2166666"/>
                <a:ext cx="8190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	  </a:t>
                </a:r>
                <a:r>
                  <a:rPr lang="en-US" dirty="0">
                    <a:solidFill>
                      <a:srgbClr val="00B0F0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A8B9B-E9A2-FC94-416F-3C775382E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2166666"/>
                <a:ext cx="8190063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A65F-9F4B-80E2-0CC9-A8696A16DD51}"/>
                  </a:ext>
                </a:extLst>
              </p:cNvPr>
              <p:cNvSpPr txBox="1"/>
              <p:nvPr/>
            </p:nvSpPr>
            <p:spPr>
              <a:xfrm>
                <a:off x="838200" y="2656932"/>
                <a:ext cx="7765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/>
                  <a:t>          		</a:t>
                </a:r>
                <a:r>
                  <a:rPr lang="en-US" dirty="0" err="1">
                    <a:solidFill>
                      <a:srgbClr val="00B0F0"/>
                    </a:solidFill>
                  </a:rPr>
                  <a:t>MonteCarlo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A65F-9F4B-80E2-0CC9-A8696A16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56932"/>
                <a:ext cx="7765459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C4451-624D-83ED-0DFB-431E84FC88F7}"/>
                  </a:ext>
                </a:extLst>
              </p:cNvPr>
              <p:cNvSpPr txBox="1"/>
              <p:nvPr/>
            </p:nvSpPr>
            <p:spPr>
              <a:xfrm>
                <a:off x="968754" y="3678744"/>
                <a:ext cx="901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 +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</a:t>
                </a:r>
                <a:r>
                  <a:rPr lang="en-US" dirty="0"/>
                  <a:t> un </a:t>
                </a:r>
                <a:r>
                  <a:rPr lang="en-US" dirty="0" err="1"/>
                  <a:t>estimateur</a:t>
                </a:r>
                <a:r>
                  <a:rPr lang="en-US" dirty="0"/>
                  <a:t> sans </a:t>
                </a:r>
                <a:r>
                  <a:rPr lang="en-US" dirty="0" err="1"/>
                  <a:t>biais</a:t>
                </a:r>
                <a:r>
                  <a:rPr lang="en-US" dirty="0"/>
                  <a:t> et à </a:t>
                </a:r>
                <a:r>
                  <a:rPr lang="en-US" dirty="0" err="1"/>
                  <a:t>faible</a:t>
                </a:r>
                <a:r>
                  <a:rPr lang="en-US" dirty="0"/>
                  <a:t> variance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C4451-624D-83ED-0DFB-431E84FC8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54" y="3678744"/>
                <a:ext cx="9011378" cy="369332"/>
              </a:xfrm>
              <a:prstGeom prst="rect">
                <a:avLst/>
              </a:prstGeom>
              <a:blipFill>
                <a:blip r:embed="rId4"/>
                <a:stretch>
                  <a:fillRect t="-8197" r="-20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572F9C56-854E-6E09-6B33-C06A62DAE46C}"/>
              </a:ext>
            </a:extLst>
          </p:cNvPr>
          <p:cNvSpPr/>
          <p:nvPr/>
        </p:nvSpPr>
        <p:spPr>
          <a:xfrm rot="16200000">
            <a:off x="1005107" y="4658147"/>
            <a:ext cx="369332" cy="38099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629C9AB-15C7-FE5E-2911-44F8D31146BC}"/>
              </a:ext>
            </a:extLst>
          </p:cNvPr>
          <p:cNvSpPr/>
          <p:nvPr/>
        </p:nvSpPr>
        <p:spPr>
          <a:xfrm rot="16200000">
            <a:off x="2041941" y="4298439"/>
            <a:ext cx="369332" cy="110041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3C1D3-CA86-A736-D5A4-5F32C4B868D6}"/>
              </a:ext>
            </a:extLst>
          </p:cNvPr>
          <p:cNvSpPr txBox="1"/>
          <p:nvPr/>
        </p:nvSpPr>
        <p:spPr>
          <a:xfrm>
            <a:off x="21587" y="5023988"/>
            <a:ext cx="17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terme non biaisé, permettant d’apprendre 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E5665-C767-2636-BCF8-A91F167295A5}"/>
              </a:ext>
            </a:extLst>
          </p:cNvPr>
          <p:cNvSpPr txBox="1"/>
          <p:nvPr/>
        </p:nvSpPr>
        <p:spPr>
          <a:xfrm>
            <a:off x="1881463" y="5067742"/>
            <a:ext cx="17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terme biaisé, estime la suite des </a:t>
            </a:r>
            <a:r>
              <a:rPr lang="fr-FR" sz="1200" dirty="0" err="1"/>
              <a:t>rewards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58296-C135-7FA1-68BA-3D5AA82B8AEB}"/>
                  </a:ext>
                </a:extLst>
              </p:cNvPr>
              <p:cNvSpPr txBox="1"/>
              <p:nvPr/>
            </p:nvSpPr>
            <p:spPr>
              <a:xfrm>
                <a:off x="968754" y="4260218"/>
                <a:ext cx="6600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+ 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</a:t>
                </a:r>
                <a:r>
                  <a:rPr lang="en-US" dirty="0"/>
                  <a:t> un </a:t>
                </a:r>
                <a:r>
                  <a:rPr lang="en-US" dirty="0" err="1"/>
                  <a:t>estimateur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avec </a:t>
                </a:r>
                <a:r>
                  <a:rPr lang="en-US" dirty="0" err="1">
                    <a:solidFill>
                      <a:srgbClr val="FF0000"/>
                    </a:solidFill>
                  </a:rPr>
                  <a:t>biais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mais à </a:t>
                </a:r>
                <a:r>
                  <a:rPr lang="en-US" dirty="0" err="1"/>
                  <a:t>faible</a:t>
                </a:r>
                <a:r>
                  <a:rPr lang="en-US" dirty="0"/>
                  <a:t> variance.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58296-C135-7FA1-68BA-3D5AA82B8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54" y="4260218"/>
                <a:ext cx="6600012" cy="369332"/>
              </a:xfrm>
              <a:prstGeom prst="rect">
                <a:avLst/>
              </a:prstGeom>
              <a:blipFill>
                <a:blip r:embed="rId5"/>
                <a:stretch>
                  <a:fillRect t="-10000" r="-6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A99648-E148-0F7B-93D6-D7AAB8F5E9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B3B195-F6C2-CFF3-FB95-85E9CE76760C}"/>
                  </a:ext>
                </a:extLst>
              </p:cNvPr>
              <p:cNvSpPr txBox="1"/>
              <p:nvPr/>
            </p:nvSpPr>
            <p:spPr>
              <a:xfrm>
                <a:off x="3807620" y="6493616"/>
                <a:ext cx="31854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 = Différence Temporelle (TD)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B3B195-F6C2-CFF3-FB95-85E9CE767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620" y="6493616"/>
                <a:ext cx="3185488" cy="646331"/>
              </a:xfrm>
              <a:prstGeom prst="rect">
                <a:avLst/>
              </a:prstGeom>
              <a:blipFill>
                <a:blip r:embed="rId6"/>
                <a:stretch>
                  <a:fillRect t="-4717" r="-1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F8E105-3AC7-05B0-78F9-28399D6B0D19}"/>
                  </a:ext>
                </a:extLst>
              </p:cNvPr>
              <p:cNvSpPr txBox="1"/>
              <p:nvPr/>
            </p:nvSpPr>
            <p:spPr>
              <a:xfrm>
                <a:off x="692518" y="5766976"/>
                <a:ext cx="683980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Implémentation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≔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F8E105-3AC7-05B0-78F9-28399D6B0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18" y="5766976"/>
                <a:ext cx="6839805" cy="923330"/>
              </a:xfrm>
              <a:prstGeom prst="rect">
                <a:avLst/>
              </a:prstGeom>
              <a:blipFill>
                <a:blip r:embed="rId7"/>
                <a:stretch>
                  <a:fillRect l="-802" t="-3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95A0A890-95D8-7F59-721B-47E45D01B24C}"/>
              </a:ext>
            </a:extLst>
          </p:cNvPr>
          <p:cNvSpPr/>
          <p:nvPr/>
        </p:nvSpPr>
        <p:spPr>
          <a:xfrm rot="16200000">
            <a:off x="5405738" y="5232073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8DD279-EE74-BF87-490C-7CCC756A28D1}"/>
                  </a:ext>
                </a:extLst>
              </p:cNvPr>
              <p:cNvSpPr txBox="1"/>
              <p:nvPr/>
            </p:nvSpPr>
            <p:spPr>
              <a:xfrm>
                <a:off x="7772400" y="5766976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a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vec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=0,01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 </a:t>
                </a:r>
                <a:r>
                  <a:rPr lang="en-US" dirty="0" err="1">
                    <a:solidFill>
                      <a:schemeClr val="tx1"/>
                    </a:solidFill>
                  </a:rPr>
                  <a:t>exemple</a:t>
                </a:r>
                <a:r>
                  <a:rPr lang="en-US" dirty="0">
                    <a:solidFill>
                      <a:schemeClr val="tx1"/>
                    </a:solidFill>
                  </a:rPr>
                  <a:t>, le Learning Rate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8DD279-EE74-BF87-490C-7CCC756A2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5766976"/>
                <a:ext cx="4343400" cy="369332"/>
              </a:xfrm>
              <a:prstGeom prst="rect">
                <a:avLst/>
              </a:prstGeom>
              <a:blipFill>
                <a:blip r:embed="rId8"/>
                <a:stretch>
                  <a:fillRect l="-1122" t="-8197" r="-1964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7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3" grpId="0" animBg="1"/>
      <p:bldP spid="8" grpId="0" animBg="1"/>
      <p:bldP spid="11" grpId="0"/>
      <p:bldP spid="13" grpId="0"/>
      <p:bldP spid="17" grpId="0"/>
      <p:bldP spid="2" grpId="0"/>
      <p:bldP spid="9" grpId="0"/>
      <p:bldP spid="12" grpId="0"/>
      <p:bldP spid="14" grpId="0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TD(0)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2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Problème d’exploration </a:t>
                </a:r>
                <a:r>
                  <a:rPr lang="fr-FR" dirty="0"/>
                  <a:t>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blipFill>
                <a:blip r:embed="rId10"/>
                <a:stretch>
                  <a:fillRect l="-771" t="-3571" b="-13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251F227-4CF9-21E2-F2F3-DBC873F298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1498"/>
            <a:ext cx="4114800" cy="30861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5FA24F1-07BE-3E31-187E-9164A27269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376469"/>
            <a:ext cx="4105333" cy="30790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B937B492-2074-D6D5-A694-981EF2747D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366196"/>
            <a:ext cx="4132728" cy="30995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5A443-8E1C-E9BE-5438-F81FDF2BB4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09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88840-2AD3-2457-1D07-316A6EA6F1AB}"/>
                  </a:ext>
                </a:extLst>
              </p:cNvPr>
              <p:cNvSpPr txBox="1"/>
              <p:nvPr/>
            </p:nvSpPr>
            <p:spPr>
              <a:xfrm>
                <a:off x="35859" y="2286000"/>
                <a:ext cx="126680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</a:t>
                </a:r>
                <a:r>
                  <a:rPr lang="en-US" dirty="0">
                    <a:solidFill>
                      <a:srgbClr val="00B0F0"/>
                    </a:solidFill>
                  </a:rPr>
                  <a:t>TD(0) 	 </a:t>
                </a:r>
                <a:r>
                  <a:rPr lang="en-US" dirty="0"/>
                  <a:t>pour </a:t>
                </a:r>
                <a:r>
                  <a:rPr lang="en-US" dirty="0" err="1"/>
                  <a:t>estimer</a:t>
                </a:r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</a:t>
                </a:r>
                <a:r>
                  <a:rPr lang="en-US" dirty="0">
                    <a:solidFill>
                      <a:srgbClr val="00B0F0"/>
                    </a:solidFill>
                  </a:rPr>
                  <a:t>SARSA 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nary>
                  </m:oMath>
                </a14:m>
                <a:r>
                  <a:rPr lang="en-US" dirty="0"/>
                  <a:t>   	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 	      	 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88840-2AD3-2457-1D07-316A6EA6F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9" y="2286000"/>
                <a:ext cx="12668076" cy="1477328"/>
              </a:xfrm>
              <a:prstGeom prst="rect">
                <a:avLst/>
              </a:prstGeom>
              <a:blipFill>
                <a:blip r:embed="rId2"/>
                <a:stretch>
                  <a:fillRect t="-2066" b="-45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3">
            <a:extLst>
              <a:ext uri="{FF2B5EF4-FFF2-40B4-BE49-F238E27FC236}">
                <a16:creationId xmlns:a16="http://schemas.microsoft.com/office/drawing/2014/main" id="{CDE36CA1-8933-5A3E-6D5F-7D0E5721635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et 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DCADA4-A76A-CF50-9392-B4EF46930AC1}"/>
                  </a:ext>
                </a:extLst>
              </p:cNvPr>
              <p:cNvSpPr txBox="1"/>
              <p:nvPr/>
            </p:nvSpPr>
            <p:spPr>
              <a:xfrm>
                <a:off x="228600" y="1616611"/>
                <a:ext cx="6593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Et pour 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values 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DCADA4-A76A-CF50-9392-B4EF46930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616611"/>
                <a:ext cx="6593540" cy="369332"/>
              </a:xfrm>
              <a:prstGeom prst="rect">
                <a:avLst/>
              </a:prstGeom>
              <a:blipFill>
                <a:blip r:embed="rId3"/>
                <a:stretch>
                  <a:fillRect l="-8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E62742-D972-5865-4B80-6F108FED61B2}"/>
                  </a:ext>
                </a:extLst>
              </p:cNvPr>
              <p:cNvSpPr txBox="1"/>
              <p:nvPr/>
            </p:nvSpPr>
            <p:spPr>
              <a:xfrm>
                <a:off x="533400" y="4851909"/>
                <a:ext cx="6781800" cy="100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Dans le cas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</a:t>
                </a:r>
                <a:r>
                  <a:rPr lang="en-US" dirty="0"/>
                  <a:t> correspond à :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func>
                  </m:oMath>
                </a14:m>
                <a:r>
                  <a:rPr lang="en-US" dirty="0"/>
                  <a:t> 	</a:t>
                </a:r>
                <a:r>
                  <a:rPr lang="fr-FR" dirty="0">
                    <a:solidFill>
                      <a:srgbClr val="00B0F0"/>
                    </a:solidFill>
                  </a:rPr>
                  <a:t>Q-Learning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E62742-D972-5865-4B80-6F108FED6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851909"/>
                <a:ext cx="6781800" cy="1008738"/>
              </a:xfrm>
              <a:prstGeom prst="rect">
                <a:avLst/>
              </a:prstGeom>
              <a:blipFill>
                <a:blip r:embed="rId4"/>
                <a:stretch>
                  <a:fillRect l="-809" t="-3636" b="-12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BD88193-43A6-F491-1A61-EBE2782894E5}"/>
              </a:ext>
            </a:extLst>
          </p:cNvPr>
          <p:cNvSpPr/>
          <p:nvPr/>
        </p:nvSpPr>
        <p:spPr>
          <a:xfrm>
            <a:off x="533400" y="5338349"/>
            <a:ext cx="3146393" cy="62497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EA019B-FF93-0711-1217-1B9D2F4B2230}"/>
              </a:ext>
            </a:extLst>
          </p:cNvPr>
          <p:cNvCxnSpPr>
            <a:cxnSpLocks/>
          </p:cNvCxnSpPr>
          <p:nvPr/>
        </p:nvCxnSpPr>
        <p:spPr>
          <a:xfrm flipH="1" flipV="1">
            <a:off x="4419600" y="3763328"/>
            <a:ext cx="457200" cy="32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217B6D-CE0C-DADF-1227-B6E2BCEA1A4B}"/>
                  </a:ext>
                </a:extLst>
              </p:cNvPr>
              <p:cNvSpPr txBox="1"/>
              <p:nvPr/>
            </p:nvSpPr>
            <p:spPr>
              <a:xfrm>
                <a:off x="4876800" y="3968416"/>
                <a:ext cx="76917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même biais mais moins de variance car pas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217B6D-CE0C-DADF-1227-B6E2BCEA1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968416"/>
                <a:ext cx="7691716" cy="369332"/>
              </a:xfrm>
              <a:prstGeom prst="rect">
                <a:avLst/>
              </a:prstGeom>
              <a:blipFill>
                <a:blip r:embed="rId5"/>
                <a:stretch>
                  <a:fillRect l="-63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6BC2C8D-404D-B849-2DA7-8442C5F9F8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7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F911221-FEC9-36DD-3111-8BD542DB26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SARSA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141CA-4978-7683-6503-6BF5DF97C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94" y="2618007"/>
            <a:ext cx="6991350" cy="2733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F1496-D10C-A835-FB0A-C73104F242C9}"/>
              </a:ext>
            </a:extLst>
          </p:cNvPr>
          <p:cNvSpPr txBox="1"/>
          <p:nvPr/>
        </p:nvSpPr>
        <p:spPr>
          <a:xfrm>
            <a:off x="240833" y="2070023"/>
            <a:ext cx="199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en-US" dirty="0">
                <a:solidFill>
                  <a:srgbClr val="00B0F0"/>
                </a:solidFill>
              </a:rPr>
              <a:t>SARSA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DC2B1-E7CD-D7EF-AB09-97165CDFAC5A}"/>
              </a:ext>
            </a:extLst>
          </p:cNvPr>
          <p:cNvSpPr/>
          <p:nvPr/>
        </p:nvSpPr>
        <p:spPr>
          <a:xfrm>
            <a:off x="125988" y="1981200"/>
            <a:ext cx="11940023" cy="3733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65F729-8B33-6E14-4BB4-F5CEE5822112}"/>
                  </a:ext>
                </a:extLst>
              </p:cNvPr>
              <p:cNvSpPr/>
              <p:nvPr/>
            </p:nvSpPr>
            <p:spPr>
              <a:xfrm>
                <a:off x="9190930" y="250271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65F729-8B33-6E14-4BB4-F5CEE5822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930" y="2502710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BD67D8-3468-2527-6F86-F0DC5D81429A}"/>
                  </a:ext>
                </a:extLst>
              </p:cNvPr>
              <p:cNvSpPr/>
              <p:nvPr/>
            </p:nvSpPr>
            <p:spPr>
              <a:xfrm>
                <a:off x="9038530" y="408386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BD67D8-3468-2527-6F86-F0DC5D814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530" y="4083860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79EA80D-D4D6-C766-1BB6-E45E15DCEB63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>
            <a:off x="10791130" y="299801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0127AD4-D25A-1E89-11DC-D2522F3F2884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>
            <a:off x="9038530" y="299801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BE15FB-325C-16CE-BF5E-E1BC96737495}"/>
                  </a:ext>
                </a:extLst>
              </p:cNvPr>
              <p:cNvSpPr txBox="1"/>
              <p:nvPr/>
            </p:nvSpPr>
            <p:spPr>
              <a:xfrm>
                <a:off x="7211159" y="300822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BE15FB-325C-16CE-BF5E-E1BC9673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159" y="3008223"/>
                <a:ext cx="1676400" cy="646331"/>
              </a:xfrm>
              <a:prstGeom prst="rect">
                <a:avLst/>
              </a:prstGeom>
              <a:blipFill>
                <a:blip r:embed="rId6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E9FDE2-B535-D7E1-F49B-6965E2F801A9}"/>
                  </a:ext>
                </a:extLst>
              </p:cNvPr>
              <p:cNvSpPr txBox="1"/>
              <p:nvPr/>
            </p:nvSpPr>
            <p:spPr>
              <a:xfrm>
                <a:off x="10879681" y="3192708"/>
                <a:ext cx="12748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fr-FR" dirty="0">
                    <a:solidFill>
                      <a:srgbClr val="00B0F0"/>
                    </a:solidFill>
                  </a:rPr>
                  <a:t>SARSA</a:t>
                </a:r>
              </a:p>
              <a:p>
                <a:pPr algn="ctr"/>
                <a:r>
                  <a:rPr lang="fr-FR" dirty="0"/>
                  <a:t>(1 </a:t>
                </a:r>
                <a:r>
                  <a:rPr lang="fr-FR" dirty="0" err="1"/>
                  <a:t>step</a:t>
                </a:r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E9FDE2-B535-D7E1-F49B-6965E2F80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681" y="3192708"/>
                <a:ext cx="1274881" cy="1477328"/>
              </a:xfrm>
              <a:prstGeom prst="rect">
                <a:avLst/>
              </a:prstGeom>
              <a:blipFill>
                <a:blip r:embed="rId7"/>
                <a:stretch>
                  <a:fillRect t="-2479" r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153F87-FEEC-CB91-F045-0EF46A372423}"/>
                  </a:ext>
                </a:extLst>
              </p:cNvPr>
              <p:cNvSpPr txBox="1"/>
              <p:nvPr/>
            </p:nvSpPr>
            <p:spPr>
              <a:xfrm>
                <a:off x="6668234" y="3593908"/>
                <a:ext cx="28194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𝑔𝑟𝑒𝑒𝑑𝑦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153F87-FEEC-CB91-F045-0EF46A372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34" y="3593908"/>
                <a:ext cx="2819400" cy="923330"/>
              </a:xfrm>
              <a:prstGeom prst="rect">
                <a:avLst/>
              </a:prstGeom>
              <a:blipFill>
                <a:blip r:embed="rId8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0A786E-5972-E35E-C8F0-201D96613F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4" grpId="0"/>
      <p:bldP spid="15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F95C6D6-898B-71E9-107B-E2950DFF982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468B972-6A0D-DFA6-4645-F1847C54621F}"/>
                  </a:ext>
                </a:extLst>
              </p:cNvPr>
              <p:cNvSpPr/>
              <p:nvPr/>
            </p:nvSpPr>
            <p:spPr>
              <a:xfrm>
                <a:off x="5029200" y="137160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468B972-6A0D-DFA6-4645-F1847C546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1371600"/>
                <a:ext cx="1600200" cy="990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5E272B-B7D6-951C-3E89-D88598BBD7B5}"/>
                  </a:ext>
                </a:extLst>
              </p:cNvPr>
              <p:cNvSpPr/>
              <p:nvPr/>
            </p:nvSpPr>
            <p:spPr>
              <a:xfrm>
                <a:off x="4876800" y="295275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5E272B-B7D6-951C-3E89-D88598BBD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952750"/>
                <a:ext cx="1752600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418C30F-38D5-D789-228F-82F505C63377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6629400" y="1866900"/>
            <a:ext cx="12700" cy="1543050"/>
          </a:xfrm>
          <a:prstGeom prst="curvedConnector3">
            <a:avLst>
              <a:gd name="adj1" fmla="val 456522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96FA2B0E-64C8-FCC5-2EB3-C2C758D163EA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>
            <a:off x="4876800" y="1866900"/>
            <a:ext cx="152400" cy="1543050"/>
          </a:xfrm>
          <a:prstGeom prst="curvedConnector3">
            <a:avLst>
              <a:gd name="adj1" fmla="val -32391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58007F-029B-87CE-54F5-4A9C786EA366}"/>
                  </a:ext>
                </a:extLst>
              </p:cNvPr>
              <p:cNvSpPr txBox="1"/>
              <p:nvPr/>
            </p:nvSpPr>
            <p:spPr>
              <a:xfrm>
                <a:off x="2476500" y="1944085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58007F-029B-87CE-54F5-4A9C786EA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0" y="1944085"/>
                <a:ext cx="1676400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3BC8BA-10CB-9192-D492-192B7A96259D}"/>
                  </a:ext>
                </a:extLst>
              </p:cNvPr>
              <p:cNvSpPr txBox="1"/>
              <p:nvPr/>
            </p:nvSpPr>
            <p:spPr>
              <a:xfrm>
                <a:off x="7220871" y="1853648"/>
                <a:ext cx="3980529" cy="100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</a:p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Q-Learning</a:t>
                </a:r>
              </a:p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00B0F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3BC8BA-10CB-9192-D492-192B7A962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71" y="1853648"/>
                <a:ext cx="3980529" cy="1008738"/>
              </a:xfrm>
              <a:prstGeom prst="rect">
                <a:avLst/>
              </a:prstGeom>
              <a:blipFill>
                <a:blip r:embed="rId5"/>
                <a:stretch>
                  <a:fillRect t="-30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CFECC-09FD-DEDE-E911-AB54CD9C9535}"/>
                  </a:ext>
                </a:extLst>
              </p:cNvPr>
              <p:cNvSpPr txBox="1"/>
              <p:nvPr/>
            </p:nvSpPr>
            <p:spPr>
              <a:xfrm>
                <a:off x="1371600" y="2638425"/>
                <a:ext cx="3886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𝑔𝑟𝑒𝑒𝑑𝑦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CFECC-09FD-DEDE-E911-AB54CD9C9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638425"/>
                <a:ext cx="3886200" cy="369332"/>
              </a:xfrm>
              <a:prstGeom prst="rect">
                <a:avLst/>
              </a:prstGeom>
              <a:blipFill>
                <a:blip r:embed="rId6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04B6A7-01AB-9CFA-EC9E-9DE9956F30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39717-6DF6-2E24-BB1C-F58CB5FD8E99}"/>
              </a:ext>
            </a:extLst>
          </p:cNvPr>
          <p:cNvSpPr txBox="1"/>
          <p:nvPr/>
        </p:nvSpPr>
        <p:spPr>
          <a:xfrm>
            <a:off x="228600" y="4470737"/>
            <a:ext cx="10896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Le Q-Learning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l’algorithme</a:t>
            </a:r>
            <a:r>
              <a:rPr lang="en-GB" dirty="0"/>
              <a:t> le plus </a:t>
            </a:r>
            <a:r>
              <a:rPr lang="en-GB" dirty="0" err="1"/>
              <a:t>populaire</a:t>
            </a:r>
            <a:r>
              <a:rPr lang="en-GB" dirty="0"/>
              <a:t> du RL value-based.</a:t>
            </a:r>
          </a:p>
          <a:p>
            <a:endParaRPr lang="en-GB" dirty="0"/>
          </a:p>
          <a:p>
            <a:r>
              <a:rPr lang="en-GB" dirty="0"/>
              <a:t>Raisons :</a:t>
            </a:r>
          </a:p>
          <a:p>
            <a:r>
              <a:rPr lang="en-GB" dirty="0"/>
              <a:t>	- facile </a:t>
            </a:r>
            <a:r>
              <a:rPr lang="en-GB" dirty="0" err="1"/>
              <a:t>d’implementation</a:t>
            </a:r>
            <a:endParaRPr lang="en-GB" dirty="0"/>
          </a:p>
          <a:p>
            <a:r>
              <a:rPr lang="en-GB" dirty="0"/>
              <a:t>	- </a:t>
            </a:r>
            <a:r>
              <a:rPr lang="en-GB" dirty="0">
                <a:solidFill>
                  <a:srgbClr val="FF0000"/>
                </a:solidFill>
              </a:rPr>
              <a:t>non terminal </a:t>
            </a:r>
            <a:r>
              <a:rPr lang="en-GB" dirty="0"/>
              <a:t>(pas besoin </a:t>
            </a:r>
            <a:r>
              <a:rPr lang="en-GB" dirty="0" err="1"/>
              <a:t>d’attendre</a:t>
            </a:r>
            <a:r>
              <a:rPr lang="en-GB" dirty="0"/>
              <a:t> la fin de </a:t>
            </a:r>
            <a:r>
              <a:rPr lang="en-GB" dirty="0" err="1"/>
              <a:t>l’episode</a:t>
            </a:r>
            <a:r>
              <a:rPr lang="en-GB" dirty="0"/>
              <a:t>)</a:t>
            </a:r>
          </a:p>
          <a:p>
            <a:r>
              <a:rPr lang="en-GB" dirty="0"/>
              <a:t>	- </a:t>
            </a:r>
            <a:r>
              <a:rPr lang="en-GB" dirty="0" err="1">
                <a:solidFill>
                  <a:srgbClr val="FF0000"/>
                </a:solidFill>
              </a:rPr>
              <a:t>basse</a:t>
            </a:r>
            <a:r>
              <a:rPr lang="en-GB" dirty="0">
                <a:solidFill>
                  <a:srgbClr val="FF0000"/>
                </a:solidFill>
              </a:rPr>
              <a:t> variance </a:t>
            </a:r>
            <a:r>
              <a:rPr lang="en-GB" dirty="0"/>
              <a:t>(donc </a:t>
            </a:r>
            <a:r>
              <a:rPr lang="en-GB" dirty="0" err="1"/>
              <a:t>apprentissage</a:t>
            </a:r>
            <a:r>
              <a:rPr lang="en-GB" dirty="0"/>
              <a:t> plus smooth)</a:t>
            </a:r>
          </a:p>
          <a:p>
            <a:r>
              <a:rPr lang="en-GB" dirty="0"/>
              <a:t>	- </a:t>
            </a:r>
            <a:r>
              <a:rPr lang="en-GB" dirty="0" err="1"/>
              <a:t>algorithme</a:t>
            </a:r>
            <a:r>
              <a:rPr lang="en-GB" dirty="0"/>
              <a:t> dit </a:t>
            </a:r>
            <a:r>
              <a:rPr lang="en-GB" dirty="0">
                <a:solidFill>
                  <a:srgbClr val="FF0000"/>
                </a:solidFill>
              </a:rPr>
              <a:t>Off Policy </a:t>
            </a:r>
            <a:r>
              <a:rPr lang="en-GB" dirty="0"/>
              <a:t>(</a:t>
            </a:r>
            <a:r>
              <a:rPr lang="en-GB" dirty="0" err="1"/>
              <a:t>cf</a:t>
            </a:r>
            <a:r>
              <a:rPr lang="en-GB" dirty="0"/>
              <a:t> la suite) : peut </a:t>
            </a:r>
            <a:r>
              <a:rPr lang="en-GB" dirty="0" err="1"/>
              <a:t>apprendre</a:t>
            </a:r>
            <a:r>
              <a:rPr lang="en-GB" dirty="0"/>
              <a:t> de </a:t>
            </a:r>
            <a:r>
              <a:rPr lang="en-GB" dirty="0" err="1"/>
              <a:t>n’importe</a:t>
            </a:r>
            <a:r>
              <a:rPr lang="en-GB" dirty="0"/>
              <a:t> </a:t>
            </a:r>
            <a:r>
              <a:rPr lang="en-GB" dirty="0" err="1"/>
              <a:t>quelles</a:t>
            </a:r>
            <a:r>
              <a:rPr lang="en-GB" dirty="0"/>
              <a:t> </a:t>
            </a:r>
            <a:r>
              <a:rPr lang="en-GB" dirty="0" err="1"/>
              <a:t>expériences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0577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8A006-9750-1A0C-7673-53B9FCE0F9F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37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4747207-E478-0706-1308-6C789B952F8B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TP Partie 1 : Q-Learning sur </a:t>
            </a:r>
            <a:r>
              <a:rPr lang="fr-FR" sz="4300" kern="0" dirty="0" err="1"/>
              <a:t>Frozen</a:t>
            </a:r>
            <a:r>
              <a:rPr lang="fr-FR" sz="4300" kern="0" dirty="0"/>
              <a:t>-Lake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F1E4C-779E-25A2-EEA2-48583F65902B}"/>
              </a:ext>
            </a:extLst>
          </p:cNvPr>
          <p:cNvSpPr txBox="1"/>
          <p:nvPr/>
        </p:nvSpPr>
        <p:spPr>
          <a:xfrm>
            <a:off x="457200" y="1600200"/>
            <a:ext cx="1143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github.com/</a:t>
            </a:r>
            <a:r>
              <a:rPr lang="fr-FR" dirty="0" err="1"/>
              <a:t>tboulet</a:t>
            </a:r>
            <a:r>
              <a:rPr lang="fr-FR" dirty="0"/>
              <a:t>/</a:t>
            </a:r>
            <a:r>
              <a:rPr lang="fr-FR" dirty="0" err="1"/>
              <a:t>teaching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Suivre la section « Installation » pour installer les librairies</a:t>
            </a:r>
            <a:endParaRPr lang="en-GB" dirty="0"/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D2143C7-12B5-4B4D-E252-67115C6B4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821309"/>
            <a:ext cx="2438400" cy="243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48E3EA-4F05-B4D0-F2D7-1AD5BB9D4F5F}"/>
              </a:ext>
            </a:extLst>
          </p:cNvPr>
          <p:cNvSpPr txBox="1"/>
          <p:nvPr/>
        </p:nvSpPr>
        <p:spPr>
          <a:xfrm>
            <a:off x="152400" y="29214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Environnement : </a:t>
            </a:r>
            <a:r>
              <a:rPr lang="fr-FR" dirty="0" err="1"/>
              <a:t>Frozen</a:t>
            </a:r>
            <a:r>
              <a:rPr lang="fr-FR" dirty="0"/>
              <a:t>-Lake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0A72F9-CFE0-29F7-B8DA-68667D426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038600"/>
            <a:ext cx="5715000" cy="160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1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n-</a:t>
            </a:r>
            <a:r>
              <a:rPr lang="fr-FR" sz="4300" kern="0" dirty="0" err="1"/>
              <a:t>step</a:t>
            </a:r>
            <a:r>
              <a:rPr lang="fr-FR" sz="4300" kern="0" dirty="0"/>
              <a:t> TD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ABAC1-4F27-EC6C-CEF2-263C44D5C93E}"/>
                  </a:ext>
                </a:extLst>
              </p:cNvPr>
              <p:cNvSpPr txBox="1"/>
              <p:nvPr/>
            </p:nvSpPr>
            <p:spPr>
              <a:xfrm>
                <a:off x="304800" y="1524000"/>
                <a:ext cx="7399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Plutôt que de </a:t>
                </a:r>
                <a:r>
                  <a:rPr lang="fr-FR" dirty="0" err="1"/>
                  <a:t>bootstrap</a:t>
                </a:r>
                <a:r>
                  <a:rPr lang="fr-FR" dirty="0"/>
                  <a:t> au bout d’une étape, on va </a:t>
                </a:r>
                <a:r>
                  <a:rPr lang="fr-FR" dirty="0" err="1"/>
                  <a:t>bootstrap</a:t>
                </a:r>
                <a:r>
                  <a:rPr lang="fr-FR" dirty="0"/>
                  <a:t> après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étapes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ABAC1-4F27-EC6C-CEF2-263C44D5C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24000"/>
                <a:ext cx="7399398" cy="369332"/>
              </a:xfrm>
              <a:prstGeom prst="rect">
                <a:avLst/>
              </a:prstGeom>
              <a:blipFill>
                <a:blip r:embed="rId2"/>
                <a:stretch>
                  <a:fillRect l="-65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5FE6F-0C2A-FA66-D12C-14626E2DF968}"/>
                  </a:ext>
                </a:extLst>
              </p:cNvPr>
              <p:cNvSpPr txBox="1"/>
              <p:nvPr/>
            </p:nvSpPr>
            <p:spPr>
              <a:xfrm>
                <a:off x="381000" y="2195410"/>
                <a:ext cx="11582400" cy="1500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rgbClr val="00B0F0"/>
                    </a:solidFill>
                  </a:rPr>
                  <a:t>n-step TD </a:t>
                </a: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  <a:r>
                  <a:rPr lang="en-US" dirty="0">
                    <a:solidFill>
                      <a:srgbClr val="00B0F0"/>
                    </a:solidFill>
                  </a:rPr>
                  <a:t>n-step SARSA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				</a:t>
                </a:r>
                <a:r>
                  <a:rPr lang="en-US" dirty="0" err="1">
                    <a:solidFill>
                      <a:srgbClr val="00B0F0"/>
                    </a:solidFill>
                  </a:rPr>
                  <a:t>MonteCarlo</a:t>
                </a:r>
                <a:r>
                  <a:rPr lang="en-US" dirty="0">
                    <a:solidFill>
                      <a:srgbClr val="00B0F0"/>
                    </a:solidFill>
                  </a:rPr>
                  <a:t> 	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→+∞)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5FE6F-0C2A-FA66-D12C-14626E2DF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195410"/>
                <a:ext cx="11582400" cy="1500988"/>
              </a:xfrm>
              <a:prstGeom prst="rect">
                <a:avLst/>
              </a:prstGeom>
              <a:blipFill>
                <a:blip r:embed="rId3"/>
                <a:stretch>
                  <a:fillRect t="-2033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B429FD-DED1-51DF-3BEB-D87C1B4BD3C4}"/>
                  </a:ext>
                </a:extLst>
              </p:cNvPr>
              <p:cNvSpPr txBox="1"/>
              <p:nvPr/>
            </p:nvSpPr>
            <p:spPr>
              <a:xfrm>
                <a:off x="533400" y="3962400"/>
                <a:ext cx="10287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Augmenter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 pour </a:t>
                </a:r>
                <a:r>
                  <a:rPr lang="en-US" dirty="0" err="1"/>
                  <a:t>effet</a:t>
                </a:r>
                <a:r>
                  <a:rPr lang="en-US" dirty="0"/>
                  <a:t> de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Augmenter la variance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Imposer </a:t>
                </a:r>
                <a:r>
                  <a:rPr lang="en-US" dirty="0" err="1">
                    <a:solidFill>
                      <a:srgbClr val="FF0000"/>
                    </a:solidFill>
                  </a:rPr>
                  <a:t>d’attendre</a:t>
                </a:r>
                <a:r>
                  <a:rPr lang="en-US" dirty="0">
                    <a:solidFill>
                      <a:srgbClr val="FF0000"/>
                    </a:solidFill>
                  </a:rPr>
                  <a:t> plus </a:t>
                </a:r>
                <a:r>
                  <a:rPr lang="en-US" dirty="0" err="1">
                    <a:solidFill>
                      <a:srgbClr val="FF0000"/>
                    </a:solidFill>
                  </a:rPr>
                  <a:t>longtemps</a:t>
                </a:r>
                <a:r>
                  <a:rPr lang="en-US" dirty="0">
                    <a:solidFill>
                      <a:srgbClr val="FF0000"/>
                    </a:solidFill>
                  </a:rPr>
                  <a:t> (n étapes) </a:t>
                </a:r>
                <a:r>
                  <a:rPr lang="en-US" dirty="0" err="1">
                    <a:solidFill>
                      <a:srgbClr val="FF0000"/>
                    </a:solidFill>
                  </a:rPr>
                  <a:t>avant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d’apprendre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 err="1">
                    <a:solidFill>
                      <a:srgbClr val="00B050"/>
                    </a:solidFill>
                  </a:rPr>
                  <a:t>Baisser</a:t>
                </a:r>
                <a:r>
                  <a:rPr lang="en-US" dirty="0">
                    <a:solidFill>
                      <a:srgbClr val="00B050"/>
                    </a:solidFill>
                  </a:rPr>
                  <a:t> le </a:t>
                </a:r>
                <a:r>
                  <a:rPr lang="en-US" dirty="0" err="1">
                    <a:solidFill>
                      <a:srgbClr val="00B050"/>
                    </a:solidFill>
                  </a:rPr>
                  <a:t>biais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B429FD-DED1-51DF-3BEB-D87C1B4BD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962400"/>
                <a:ext cx="10287000" cy="1200329"/>
              </a:xfrm>
              <a:prstGeom prst="rect">
                <a:avLst/>
              </a:prstGeom>
              <a:blipFill>
                <a:blip r:embed="rId4"/>
                <a:stretch>
                  <a:fillRect l="-533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48078D7-B7AF-DD5B-4581-16C763B81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773" y="4040650"/>
            <a:ext cx="3895725" cy="25866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E7DC0C-508C-4731-3235-45DC56A6C1C1}"/>
                  </a:ext>
                </a:extLst>
              </p:cNvPr>
              <p:cNvSpPr txBox="1"/>
              <p:nvPr/>
            </p:nvSpPr>
            <p:spPr>
              <a:xfrm>
                <a:off x="533400" y="5525707"/>
                <a:ext cx="7174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L’hyperparamètre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optimal </a:t>
                </a:r>
                <a:r>
                  <a:rPr lang="en-US" dirty="0" err="1"/>
                  <a:t>dépend</a:t>
                </a:r>
                <a:r>
                  <a:rPr lang="en-US" dirty="0"/>
                  <a:t> de </a:t>
                </a:r>
                <a:r>
                  <a:rPr lang="en-US" dirty="0" err="1"/>
                  <a:t>l’env</a:t>
                </a:r>
                <a:r>
                  <a:rPr lang="en-US" dirty="0"/>
                  <a:t>. et </a:t>
                </a:r>
                <a:r>
                  <a:rPr lang="en-US" dirty="0" err="1"/>
                  <a:t>d’autres</a:t>
                </a:r>
                <a:r>
                  <a:rPr lang="en-US" dirty="0"/>
                  <a:t> </a:t>
                </a:r>
                <a:r>
                  <a:rPr lang="en-US" dirty="0" err="1"/>
                  <a:t>hyperparamètres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E7DC0C-508C-4731-3235-45DC56A6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525707"/>
                <a:ext cx="7174465" cy="369332"/>
              </a:xfrm>
              <a:prstGeom prst="rect">
                <a:avLst/>
              </a:prstGeom>
              <a:blipFill>
                <a:blip r:embed="rId6"/>
                <a:stretch>
                  <a:fillRect l="-7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99EAC7-FA7E-8A2C-F14A-EE1DA97400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0200" y="651510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BEFE1-8124-8124-FD0F-C9272CED7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B84A8759-8D5A-3A90-2717-37C63A9B562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55839713-220D-B923-A22B-2A35DD19868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A2F2D499-DE43-CD11-E8C3-01E95FB4D5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14853" y="1981200"/>
            <a:ext cx="7277098" cy="273344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Comment apprendre ?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III - Dynamic </a:t>
            </a:r>
            <a:r>
              <a:rPr lang="fr-FR" spc="-20" dirty="0" err="1"/>
              <a:t>Programming</a:t>
            </a:r>
            <a:endParaRPr lang="fr-FR" spc="-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9763A-5AEF-DA24-805A-CD11FAA86E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3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E289-89AB-C1D3-581A-A364BD28C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654" y="1989987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7DADA-829D-EB2C-083B-15B005FF2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1654" y="1989987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606249-B176-5086-9614-DCCEEA365AB7}"/>
              </a:ext>
            </a:extLst>
          </p:cNvPr>
          <p:cNvSpPr/>
          <p:nvPr/>
        </p:nvSpPr>
        <p:spPr>
          <a:xfrm>
            <a:off x="732076" y="1524000"/>
            <a:ext cx="10727847" cy="5257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F6D76B-8237-41B9-431B-19E6242A1EA0}"/>
              </a:ext>
            </a:extLst>
          </p:cNvPr>
          <p:cNvSpPr/>
          <p:nvPr/>
        </p:nvSpPr>
        <p:spPr>
          <a:xfrm>
            <a:off x="1189276" y="2088032"/>
            <a:ext cx="3048000" cy="45720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B31CE6-BA8D-5336-B529-150C37E8B2A9}"/>
              </a:ext>
            </a:extLst>
          </p:cNvPr>
          <p:cNvSpPr/>
          <p:nvPr/>
        </p:nvSpPr>
        <p:spPr>
          <a:xfrm>
            <a:off x="4465876" y="2088032"/>
            <a:ext cx="3048000" cy="45720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DEBB1A-5337-198C-4B74-982327DBCB80}"/>
              </a:ext>
            </a:extLst>
          </p:cNvPr>
          <p:cNvSpPr/>
          <p:nvPr/>
        </p:nvSpPr>
        <p:spPr>
          <a:xfrm>
            <a:off x="7751175" y="2088032"/>
            <a:ext cx="3048000" cy="4572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2FFC9-C4BA-D37D-09DA-DE73CE06A946}"/>
              </a:ext>
            </a:extLst>
          </p:cNvPr>
          <p:cNvSpPr txBox="1"/>
          <p:nvPr/>
        </p:nvSpPr>
        <p:spPr>
          <a:xfrm>
            <a:off x="1434229" y="2240432"/>
            <a:ext cx="29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supervisé :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3D2DA-4432-D885-C4DB-F9CA313B9B0E}"/>
              </a:ext>
            </a:extLst>
          </p:cNvPr>
          <p:cNvSpPr txBox="1"/>
          <p:nvPr/>
        </p:nvSpPr>
        <p:spPr>
          <a:xfrm>
            <a:off x="4533377" y="2240432"/>
            <a:ext cx="309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non supervisé :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983E7-3F46-36CA-1672-E56F06EA0C60}"/>
              </a:ext>
            </a:extLst>
          </p:cNvPr>
          <p:cNvSpPr txBox="1"/>
          <p:nvPr/>
        </p:nvSpPr>
        <p:spPr>
          <a:xfrm>
            <a:off x="7783880" y="2126943"/>
            <a:ext cx="291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Apprentissage par</a:t>
            </a:r>
          </a:p>
          <a:p>
            <a:pPr algn="ctr"/>
            <a:r>
              <a:rPr lang="fr-FR" dirty="0"/>
              <a:t>Renforcement :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A4B64-E196-40E4-2AF6-D8233C089778}"/>
              </a:ext>
            </a:extLst>
          </p:cNvPr>
          <p:cNvSpPr/>
          <p:nvPr/>
        </p:nvSpPr>
        <p:spPr>
          <a:xfrm>
            <a:off x="1476072" y="2768261"/>
            <a:ext cx="1219200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donnée x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183E6-E272-127F-69D1-86C0FDF5F76F}"/>
              </a:ext>
            </a:extLst>
          </p:cNvPr>
          <p:cNvSpPr/>
          <p:nvPr/>
        </p:nvSpPr>
        <p:spPr>
          <a:xfrm>
            <a:off x="5422119" y="2751494"/>
            <a:ext cx="1219200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donnée x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961263-E2B9-1508-48AB-DD5B641DA0DB}"/>
              </a:ext>
            </a:extLst>
          </p:cNvPr>
          <p:cNvSpPr/>
          <p:nvPr/>
        </p:nvSpPr>
        <p:spPr>
          <a:xfrm>
            <a:off x="2877744" y="2768261"/>
            <a:ext cx="1219200" cy="6096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label 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5BCC57-184E-B670-8F21-FD1B6EB99168}"/>
              </a:ext>
            </a:extLst>
          </p:cNvPr>
          <p:cNvSpPr/>
          <p:nvPr/>
        </p:nvSpPr>
        <p:spPr>
          <a:xfrm>
            <a:off x="8267368" y="2857498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8A8A85B-6D2D-D20C-C959-C06AA089FC45}"/>
              </a:ext>
            </a:extLst>
          </p:cNvPr>
          <p:cNvSpPr/>
          <p:nvPr/>
        </p:nvSpPr>
        <p:spPr>
          <a:xfrm>
            <a:off x="2492768" y="3594109"/>
            <a:ext cx="503625" cy="10408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7006FF4-596F-FB24-F836-B676F83918B1}"/>
              </a:ext>
            </a:extLst>
          </p:cNvPr>
          <p:cNvSpPr/>
          <p:nvPr/>
        </p:nvSpPr>
        <p:spPr>
          <a:xfrm>
            <a:off x="5779906" y="3576585"/>
            <a:ext cx="503625" cy="10408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3D2758-B3A2-4325-E9E0-EDB007ED2FC5}"/>
              </a:ext>
            </a:extLst>
          </p:cNvPr>
          <p:cNvSpPr/>
          <p:nvPr/>
        </p:nvSpPr>
        <p:spPr>
          <a:xfrm>
            <a:off x="1874470" y="483295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EA251-5C26-CC47-E5B7-501B64CE2A79}"/>
              </a:ext>
            </a:extLst>
          </p:cNvPr>
          <p:cNvSpPr/>
          <p:nvPr/>
        </p:nvSpPr>
        <p:spPr>
          <a:xfrm>
            <a:off x="5195437" y="482400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C79312-F0DA-1545-F1DA-7C04CB77D953}"/>
              </a:ext>
            </a:extLst>
          </p:cNvPr>
          <p:cNvSpPr/>
          <p:nvPr/>
        </p:nvSpPr>
        <p:spPr>
          <a:xfrm>
            <a:off x="8344006" y="4824223"/>
            <a:ext cx="2002667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 (agent)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F9C5A8-E5AC-BF80-360A-D5AFF5D82F6F}"/>
              </a:ext>
            </a:extLst>
          </p:cNvPr>
          <p:cNvSpPr txBox="1"/>
          <p:nvPr/>
        </p:nvSpPr>
        <p:spPr>
          <a:xfrm>
            <a:off x="1247252" y="162411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Machine Learning</a:t>
            </a:r>
            <a:endParaRPr lang="en-US" dirty="0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E3B83C0C-5864-C1BF-B51B-9993B25D37DD}"/>
              </a:ext>
            </a:extLst>
          </p:cNvPr>
          <p:cNvSpPr/>
          <p:nvPr/>
        </p:nvSpPr>
        <p:spPr>
          <a:xfrm>
            <a:off x="9030409" y="3597134"/>
            <a:ext cx="503625" cy="109048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F7F10A3A-45DA-8D8E-4CB2-FA1AF98B43A5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Les 3 sous domaines du Machine Learning </a:t>
            </a:r>
            <a:endParaRPr lang="en-US" sz="4300" kern="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4ED7F97-2DD0-C0C9-49EA-4993AE0F591E}"/>
              </a:ext>
            </a:extLst>
          </p:cNvPr>
          <p:cNvSpPr/>
          <p:nvPr/>
        </p:nvSpPr>
        <p:spPr>
          <a:xfrm>
            <a:off x="1434229" y="5435495"/>
            <a:ext cx="9047255" cy="1135209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0AD760-665A-046B-08C3-51E4932355ED}"/>
              </a:ext>
            </a:extLst>
          </p:cNvPr>
          <p:cNvSpPr txBox="1"/>
          <p:nvPr/>
        </p:nvSpPr>
        <p:spPr>
          <a:xfrm>
            <a:off x="1495122" y="544444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Deep Learning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1D74712-FEF5-4875-A5F8-1A693116CC24}"/>
              </a:ext>
            </a:extLst>
          </p:cNvPr>
          <p:cNvSpPr/>
          <p:nvPr/>
        </p:nvSpPr>
        <p:spPr>
          <a:xfrm>
            <a:off x="8110370" y="5554081"/>
            <a:ext cx="2189183" cy="8980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Deep Reinforcement 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D77AE-FCB5-8E8E-804B-37E8DDCCDA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77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0CAE0B8-F5E6-5982-9E82-0E8EE354615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Dynamic </a:t>
            </a:r>
            <a:r>
              <a:rPr lang="fr-FR" sz="4300" kern="0" dirty="0" err="1"/>
              <a:t>Programming</a:t>
            </a:r>
            <a:endParaRPr lang="fr-FR" sz="4300" kern="0" dirty="0">
              <a:solidFill>
                <a:srgbClr val="00B050"/>
              </a:solidFill>
            </a:endParaRPr>
          </a:p>
        </p:txBody>
      </p:sp>
      <p:grpSp>
        <p:nvGrpSpPr>
          <p:cNvPr id="5" name="object 10">
            <a:extLst>
              <a:ext uri="{FF2B5EF4-FFF2-40B4-BE49-F238E27FC236}">
                <a16:creationId xmlns:a16="http://schemas.microsoft.com/office/drawing/2014/main" id="{ACFAD67D-ECB2-7B27-56E8-B437D66E179C}"/>
              </a:ext>
            </a:extLst>
          </p:cNvPr>
          <p:cNvGrpSpPr/>
          <p:nvPr/>
        </p:nvGrpSpPr>
        <p:grpSpPr>
          <a:xfrm>
            <a:off x="432054" y="2838954"/>
            <a:ext cx="2639060" cy="2180590"/>
            <a:chOff x="3091942" y="2326385"/>
            <a:chExt cx="2639060" cy="2180590"/>
          </a:xfrm>
        </p:grpSpPr>
        <p:sp>
          <p:nvSpPr>
            <p:cNvPr id="6" name="object 11">
              <a:extLst>
                <a:ext uri="{FF2B5EF4-FFF2-40B4-BE49-F238E27FC236}">
                  <a16:creationId xmlns:a16="http://schemas.microsoft.com/office/drawing/2014/main" id="{AF90ACF2-F06F-7F8B-169D-B307CD299CF8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1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2">
              <a:extLst>
                <a:ext uri="{FF2B5EF4-FFF2-40B4-BE49-F238E27FC236}">
                  <a16:creationId xmlns:a16="http://schemas.microsoft.com/office/drawing/2014/main" id="{8CC467B7-2A49-F8E1-B123-AD92D8648FEF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1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3">
              <a:extLst>
                <a:ext uri="{FF2B5EF4-FFF2-40B4-BE49-F238E27FC236}">
                  <a16:creationId xmlns:a16="http://schemas.microsoft.com/office/drawing/2014/main" id="{494CFE1F-B2A9-6179-F2D3-5789D5955F18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6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4">
              <a:extLst>
                <a:ext uri="{FF2B5EF4-FFF2-40B4-BE49-F238E27FC236}">
                  <a16:creationId xmlns:a16="http://schemas.microsoft.com/office/drawing/2014/main" id="{8F3843B2-2638-A0D9-CF2B-4FCF463559B0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6" y="385572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5">
              <a:extLst>
                <a:ext uri="{FF2B5EF4-FFF2-40B4-BE49-F238E27FC236}">
                  <a16:creationId xmlns:a16="http://schemas.microsoft.com/office/drawing/2014/main" id="{9B60F031-CFE6-B777-110F-26A580DD06E5}"/>
                </a:ext>
              </a:extLst>
            </p:cNvPr>
            <p:cNvSpPr/>
            <p:nvPr/>
          </p:nvSpPr>
          <p:spPr>
            <a:xfrm>
              <a:off x="3475355" y="2326385"/>
              <a:ext cx="1864360" cy="1981835"/>
            </a:xfrm>
            <a:custGeom>
              <a:avLst/>
              <a:gdLst/>
              <a:ahLst/>
              <a:cxnLst/>
              <a:rect l="l" t="t" r="r" b="b"/>
              <a:pathLst>
                <a:path w="1864360" h="1981835">
                  <a:moveTo>
                    <a:pt x="1863979" y="0"/>
                  </a:moveTo>
                  <a:lnTo>
                    <a:pt x="1736344" y="5842"/>
                  </a:lnTo>
                  <a:lnTo>
                    <a:pt x="1754924" y="39128"/>
                  </a:lnTo>
                  <a:lnTo>
                    <a:pt x="0" y="1019683"/>
                  </a:lnTo>
                  <a:lnTo>
                    <a:pt x="9271" y="1036320"/>
                  </a:lnTo>
                  <a:lnTo>
                    <a:pt x="635" y="1053338"/>
                  </a:lnTo>
                  <a:lnTo>
                    <a:pt x="1753514" y="1946897"/>
                  </a:lnTo>
                  <a:lnTo>
                    <a:pt x="1736217" y="1980819"/>
                  </a:lnTo>
                  <a:lnTo>
                    <a:pt x="1863979" y="1981835"/>
                  </a:lnTo>
                  <a:lnTo>
                    <a:pt x="1844598" y="1955546"/>
                  </a:lnTo>
                  <a:lnTo>
                    <a:pt x="1788160" y="1878965"/>
                  </a:lnTo>
                  <a:lnTo>
                    <a:pt x="1770849" y="1912886"/>
                  </a:lnTo>
                  <a:lnTo>
                    <a:pt x="49733" y="1035532"/>
                  </a:lnTo>
                  <a:lnTo>
                    <a:pt x="1773491" y="72377"/>
                  </a:lnTo>
                  <a:lnTo>
                    <a:pt x="1792097" y="105664"/>
                  </a:lnTo>
                  <a:lnTo>
                    <a:pt x="1843671" y="29845"/>
                  </a:lnTo>
                  <a:lnTo>
                    <a:pt x="186397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6">
            <a:extLst>
              <a:ext uri="{FF2B5EF4-FFF2-40B4-BE49-F238E27FC236}">
                <a16:creationId xmlns:a16="http://schemas.microsoft.com/office/drawing/2014/main" id="{2594F446-D52D-4B8C-2262-BF02A1679977}"/>
              </a:ext>
            </a:extLst>
          </p:cNvPr>
          <p:cNvSpPr txBox="1"/>
          <p:nvPr/>
        </p:nvSpPr>
        <p:spPr>
          <a:xfrm>
            <a:off x="3954653" y="2445382"/>
            <a:ext cx="275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C04A1023-6F09-8F09-155A-CA8AD2FFEB1B}"/>
              </a:ext>
            </a:extLst>
          </p:cNvPr>
          <p:cNvSpPr txBox="1"/>
          <p:nvPr/>
        </p:nvSpPr>
        <p:spPr>
          <a:xfrm>
            <a:off x="3702756" y="2111769"/>
            <a:ext cx="16035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US"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1A851B1C-BA79-17FD-5414-062F510D9F79}"/>
              </a:ext>
            </a:extLst>
          </p:cNvPr>
          <p:cNvSpPr txBox="1"/>
          <p:nvPr/>
        </p:nvSpPr>
        <p:spPr>
          <a:xfrm>
            <a:off x="538226" y="2965066"/>
            <a:ext cx="26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endParaRPr sz="4000" dirty="0">
              <a:latin typeface="Cambria Math"/>
              <a:cs typeface="Cambria Math"/>
            </a:endParaRPr>
          </a:p>
        </p:txBody>
      </p:sp>
      <p:grpSp>
        <p:nvGrpSpPr>
          <p:cNvPr id="14" name="object 19">
            <a:extLst>
              <a:ext uri="{FF2B5EF4-FFF2-40B4-BE49-F238E27FC236}">
                <a16:creationId xmlns:a16="http://schemas.microsoft.com/office/drawing/2014/main" id="{D6D31820-41DD-F364-7C93-9BEF4CE83247}"/>
              </a:ext>
            </a:extLst>
          </p:cNvPr>
          <p:cNvGrpSpPr/>
          <p:nvPr/>
        </p:nvGrpSpPr>
        <p:grpSpPr>
          <a:xfrm>
            <a:off x="952881" y="2635246"/>
            <a:ext cx="4559300" cy="2387600"/>
            <a:chOff x="3612769" y="2122677"/>
            <a:chExt cx="4559300" cy="2387600"/>
          </a:xfrm>
        </p:grpSpPr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A08B669A-0978-2863-5D7B-9D4352941C42}"/>
                </a:ext>
              </a:extLst>
            </p:cNvPr>
            <p:cNvSpPr/>
            <p:nvPr/>
          </p:nvSpPr>
          <p:spPr>
            <a:xfrm>
              <a:off x="5724905" y="4252722"/>
              <a:ext cx="2054860" cy="114300"/>
            </a:xfrm>
            <a:custGeom>
              <a:avLst/>
              <a:gdLst/>
              <a:ahLst/>
              <a:cxnLst/>
              <a:rect l="l" t="t" r="r" b="b"/>
              <a:pathLst>
                <a:path w="2054859" h="114300">
                  <a:moveTo>
                    <a:pt x="1940348" y="76177"/>
                  </a:moveTo>
                  <a:lnTo>
                    <a:pt x="1940305" y="114300"/>
                  </a:lnTo>
                  <a:lnTo>
                    <a:pt x="2016675" y="76200"/>
                  </a:lnTo>
                  <a:lnTo>
                    <a:pt x="1959355" y="76200"/>
                  </a:lnTo>
                  <a:lnTo>
                    <a:pt x="1940348" y="76177"/>
                  </a:lnTo>
                  <a:close/>
                </a:path>
                <a:path w="2054859" h="114300">
                  <a:moveTo>
                    <a:pt x="1940390" y="38077"/>
                  </a:moveTo>
                  <a:lnTo>
                    <a:pt x="1940348" y="76177"/>
                  </a:lnTo>
                  <a:lnTo>
                    <a:pt x="1959355" y="76200"/>
                  </a:lnTo>
                  <a:lnTo>
                    <a:pt x="1959355" y="38100"/>
                  </a:lnTo>
                  <a:lnTo>
                    <a:pt x="1940390" y="38077"/>
                  </a:lnTo>
                  <a:close/>
                </a:path>
                <a:path w="2054859" h="114300">
                  <a:moveTo>
                    <a:pt x="1940433" y="0"/>
                  </a:moveTo>
                  <a:lnTo>
                    <a:pt x="1940390" y="38077"/>
                  </a:lnTo>
                  <a:lnTo>
                    <a:pt x="1959355" y="38100"/>
                  </a:lnTo>
                  <a:lnTo>
                    <a:pt x="1959355" y="76200"/>
                  </a:lnTo>
                  <a:lnTo>
                    <a:pt x="2016675" y="76200"/>
                  </a:lnTo>
                  <a:lnTo>
                    <a:pt x="2054605" y="57276"/>
                  </a:lnTo>
                  <a:lnTo>
                    <a:pt x="1940433" y="0"/>
                  </a:lnTo>
                  <a:close/>
                </a:path>
                <a:path w="2054859" h="114300">
                  <a:moveTo>
                    <a:pt x="0" y="35813"/>
                  </a:moveTo>
                  <a:lnTo>
                    <a:pt x="0" y="73913"/>
                  </a:lnTo>
                  <a:lnTo>
                    <a:pt x="1940348" y="76177"/>
                  </a:lnTo>
                  <a:lnTo>
                    <a:pt x="1940390" y="38077"/>
                  </a:lnTo>
                  <a:lnTo>
                    <a:pt x="0" y="3581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21">
              <a:extLst>
                <a:ext uri="{FF2B5EF4-FFF2-40B4-BE49-F238E27FC236}">
                  <a16:creationId xmlns:a16="http://schemas.microsoft.com/office/drawing/2014/main" id="{2CBAE6D2-9099-DD71-20BF-9D8C5D4F29F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5164" y="2710179"/>
              <a:ext cx="205232" cy="235204"/>
            </a:xfrm>
            <a:prstGeom prst="rect">
              <a:avLst/>
            </a:prstGeom>
          </p:spPr>
        </p:pic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BB2B7554-4674-F21B-9D81-FD42A5BA3C71}"/>
                </a:ext>
              </a:extLst>
            </p:cNvPr>
            <p:cNvSpPr/>
            <p:nvPr/>
          </p:nvSpPr>
          <p:spPr>
            <a:xfrm>
              <a:off x="3939597" y="2567686"/>
              <a:ext cx="192405" cy="296545"/>
            </a:xfrm>
            <a:custGeom>
              <a:avLst/>
              <a:gdLst/>
              <a:ahLst/>
              <a:cxnLst/>
              <a:rect l="l" t="t" r="r" b="b"/>
              <a:pathLst>
                <a:path w="192404" h="296544">
                  <a:moveTo>
                    <a:pt x="43249" y="0"/>
                  </a:moveTo>
                  <a:lnTo>
                    <a:pt x="12896" y="39068"/>
                  </a:lnTo>
                  <a:lnTo>
                    <a:pt x="69" y="86613"/>
                  </a:lnTo>
                  <a:lnTo>
                    <a:pt x="0" y="112762"/>
                  </a:lnTo>
                  <a:lnTo>
                    <a:pt x="3990" y="139398"/>
                  </a:lnTo>
                  <a:lnTo>
                    <a:pt x="24199" y="194183"/>
                  </a:lnTo>
                  <a:lnTo>
                    <a:pt x="56505" y="242966"/>
                  </a:lnTo>
                  <a:lnTo>
                    <a:pt x="96716" y="277367"/>
                  </a:lnTo>
                  <a:lnTo>
                    <a:pt x="142547" y="294893"/>
                  </a:lnTo>
                  <a:lnTo>
                    <a:pt x="166850" y="296513"/>
                  </a:lnTo>
                  <a:lnTo>
                    <a:pt x="192093" y="293369"/>
                  </a:lnTo>
                  <a:lnTo>
                    <a:pt x="189807" y="279526"/>
                  </a:lnTo>
                  <a:lnTo>
                    <a:pt x="169281" y="280624"/>
                  </a:lnTo>
                  <a:lnTo>
                    <a:pt x="149611" y="277637"/>
                  </a:lnTo>
                  <a:lnTo>
                    <a:pt x="112845" y="259461"/>
                  </a:lnTo>
                  <a:lnTo>
                    <a:pt x="79523" y="226218"/>
                  </a:lnTo>
                  <a:lnTo>
                    <a:pt x="50107" y="179069"/>
                  </a:lnTo>
                  <a:lnTo>
                    <a:pt x="30200" y="129063"/>
                  </a:lnTo>
                  <a:lnTo>
                    <a:pt x="23437" y="83438"/>
                  </a:lnTo>
                  <a:lnTo>
                    <a:pt x="25318" y="62553"/>
                  </a:lnTo>
                  <a:lnTo>
                    <a:pt x="30962" y="43322"/>
                  </a:lnTo>
                  <a:lnTo>
                    <a:pt x="40368" y="25735"/>
                  </a:lnTo>
                  <a:lnTo>
                    <a:pt x="53536" y="9778"/>
                  </a:lnTo>
                  <a:lnTo>
                    <a:pt x="4324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23">
              <a:extLst>
                <a:ext uri="{FF2B5EF4-FFF2-40B4-BE49-F238E27FC236}">
                  <a16:creationId xmlns:a16="http://schemas.microsoft.com/office/drawing/2014/main" id="{7EACE44E-2237-42C9-470C-2E6A4C46F20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3651" y="2558287"/>
              <a:ext cx="342298" cy="207978"/>
            </a:xfrm>
            <a:prstGeom prst="rect">
              <a:avLst/>
            </a:prstGeom>
          </p:spPr>
        </p:pic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19011F22-BE58-7AB3-ECEF-E99A0A4DC216}"/>
                </a:ext>
              </a:extLst>
            </p:cNvPr>
            <p:cNvSpPr/>
            <p:nvPr/>
          </p:nvSpPr>
          <p:spPr>
            <a:xfrm>
              <a:off x="4349369" y="2372486"/>
              <a:ext cx="170180" cy="300355"/>
            </a:xfrm>
            <a:custGeom>
              <a:avLst/>
              <a:gdLst/>
              <a:ahLst/>
              <a:cxnLst/>
              <a:rect l="l" t="t" r="r" b="b"/>
              <a:pathLst>
                <a:path w="170179" h="300355">
                  <a:moveTo>
                    <a:pt x="23748" y="0"/>
                  </a:moveTo>
                  <a:lnTo>
                    <a:pt x="0" y="12064"/>
                  </a:lnTo>
                  <a:lnTo>
                    <a:pt x="145922" y="299847"/>
                  </a:lnTo>
                  <a:lnTo>
                    <a:pt x="169671" y="287782"/>
                  </a:lnTo>
                  <a:lnTo>
                    <a:pt x="237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5">
              <a:extLst>
                <a:ext uri="{FF2B5EF4-FFF2-40B4-BE49-F238E27FC236}">
                  <a16:creationId xmlns:a16="http://schemas.microsoft.com/office/drawing/2014/main" id="{65F5BF26-0FD2-B00B-2F16-DF13D2738FB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984" y="2362453"/>
              <a:ext cx="129109" cy="201930"/>
            </a:xfrm>
            <a:prstGeom prst="rect">
              <a:avLst/>
            </a:prstGeom>
          </p:spPr>
        </p:pic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A71F4621-73DD-1381-2428-689A4BC83D41}"/>
                </a:ext>
              </a:extLst>
            </p:cNvPr>
            <p:cNvSpPr/>
            <p:nvPr/>
          </p:nvSpPr>
          <p:spPr>
            <a:xfrm>
              <a:off x="4572888" y="2265350"/>
              <a:ext cx="192405" cy="296545"/>
            </a:xfrm>
            <a:custGeom>
              <a:avLst/>
              <a:gdLst/>
              <a:ahLst/>
              <a:cxnLst/>
              <a:rect l="l" t="t" r="r" b="b"/>
              <a:pathLst>
                <a:path w="192404" h="296544">
                  <a:moveTo>
                    <a:pt x="25171" y="0"/>
                  </a:moveTo>
                  <a:lnTo>
                    <a:pt x="0" y="3123"/>
                  </a:lnTo>
                  <a:lnTo>
                    <a:pt x="1777" y="17093"/>
                  </a:lnTo>
                  <a:lnTo>
                    <a:pt x="22542" y="15859"/>
                  </a:lnTo>
                  <a:lnTo>
                    <a:pt x="42354" y="18649"/>
                  </a:lnTo>
                  <a:lnTo>
                    <a:pt x="79121" y="36397"/>
                  </a:lnTo>
                  <a:lnTo>
                    <a:pt x="111887" y="68766"/>
                  </a:lnTo>
                  <a:lnTo>
                    <a:pt x="140462" y="114375"/>
                  </a:lnTo>
                  <a:lnTo>
                    <a:pt x="161131" y="165969"/>
                  </a:lnTo>
                  <a:lnTo>
                    <a:pt x="168275" y="212419"/>
                  </a:lnTo>
                  <a:lnTo>
                    <a:pt x="166586" y="233541"/>
                  </a:lnTo>
                  <a:lnTo>
                    <a:pt x="161147" y="252900"/>
                  </a:lnTo>
                  <a:lnTo>
                    <a:pt x="151969" y="270498"/>
                  </a:lnTo>
                  <a:lnTo>
                    <a:pt x="139064" y="286333"/>
                  </a:lnTo>
                  <a:lnTo>
                    <a:pt x="148716" y="296366"/>
                  </a:lnTo>
                  <a:lnTo>
                    <a:pt x="179292" y="257313"/>
                  </a:lnTo>
                  <a:lnTo>
                    <a:pt x="192150" y="209879"/>
                  </a:lnTo>
                  <a:lnTo>
                    <a:pt x="192220" y="183856"/>
                  </a:lnTo>
                  <a:lnTo>
                    <a:pt x="188229" y="157237"/>
                  </a:lnTo>
                  <a:lnTo>
                    <a:pt x="168021" y="102310"/>
                  </a:lnTo>
                  <a:lnTo>
                    <a:pt x="135651" y="53637"/>
                  </a:lnTo>
                  <a:lnTo>
                    <a:pt x="95376" y="19252"/>
                  </a:lnTo>
                  <a:lnTo>
                    <a:pt x="49450" y="1662"/>
                  </a:lnTo>
                  <a:lnTo>
                    <a:pt x="251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7">
              <a:extLst>
                <a:ext uri="{FF2B5EF4-FFF2-40B4-BE49-F238E27FC236}">
                  <a16:creationId xmlns:a16="http://schemas.microsoft.com/office/drawing/2014/main" id="{47F75A23-77C3-C1C8-40B1-428D416FB1A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2769" y="3727195"/>
              <a:ext cx="245363" cy="194056"/>
            </a:xfrm>
            <a:prstGeom prst="rect">
              <a:avLst/>
            </a:prstGeom>
          </p:spPr>
        </p:pic>
        <p:sp>
          <p:nvSpPr>
            <p:cNvPr id="23" name="object 28">
              <a:extLst>
                <a:ext uri="{FF2B5EF4-FFF2-40B4-BE49-F238E27FC236}">
                  <a16:creationId xmlns:a16="http://schemas.microsoft.com/office/drawing/2014/main" id="{EEA1C0FA-9674-021B-82CF-1BD2200D1B64}"/>
                </a:ext>
              </a:extLst>
            </p:cNvPr>
            <p:cNvSpPr/>
            <p:nvPr/>
          </p:nvSpPr>
          <p:spPr>
            <a:xfrm>
              <a:off x="3839467" y="3778533"/>
              <a:ext cx="187325" cy="300355"/>
            </a:xfrm>
            <a:custGeom>
              <a:avLst/>
              <a:gdLst/>
              <a:ahLst/>
              <a:cxnLst/>
              <a:rect l="l" t="t" r="r" b="b"/>
              <a:pathLst>
                <a:path w="187325" h="300354">
                  <a:moveTo>
                    <a:pt x="161847" y="0"/>
                  </a:moveTo>
                  <a:lnTo>
                    <a:pt x="114361" y="9473"/>
                  </a:lnTo>
                  <a:lnTo>
                    <a:pt x="71401" y="37334"/>
                  </a:lnTo>
                  <a:lnTo>
                    <a:pt x="36349" y="79867"/>
                  </a:lnTo>
                  <a:lnTo>
                    <a:pt x="10580" y="134447"/>
                  </a:lnTo>
                  <a:lnTo>
                    <a:pt x="0" y="188549"/>
                  </a:lnTo>
                  <a:lnTo>
                    <a:pt x="758" y="214600"/>
                  </a:lnTo>
                  <a:lnTo>
                    <a:pt x="5707" y="239220"/>
                  </a:lnTo>
                  <a:lnTo>
                    <a:pt x="15013" y="261637"/>
                  </a:lnTo>
                  <a:lnTo>
                    <a:pt x="28654" y="281840"/>
                  </a:lnTo>
                  <a:lnTo>
                    <a:pt x="46605" y="299817"/>
                  </a:lnTo>
                  <a:lnTo>
                    <a:pt x="56130" y="289530"/>
                  </a:lnTo>
                  <a:lnTo>
                    <a:pt x="42673" y="274028"/>
                  </a:lnTo>
                  <a:lnTo>
                    <a:pt x="32968" y="256668"/>
                  </a:lnTo>
                  <a:lnTo>
                    <a:pt x="27001" y="237452"/>
                  </a:lnTo>
                  <a:lnTo>
                    <a:pt x="24761" y="216378"/>
                  </a:lnTo>
                  <a:lnTo>
                    <a:pt x="25973" y="193780"/>
                  </a:lnTo>
                  <a:lnTo>
                    <a:pt x="38494" y="144440"/>
                  </a:lnTo>
                  <a:lnTo>
                    <a:pt x="62902" y="92789"/>
                  </a:lnTo>
                  <a:lnTo>
                    <a:pt x="92481" y="52923"/>
                  </a:lnTo>
                  <a:lnTo>
                    <a:pt x="126607" y="26588"/>
                  </a:lnTo>
                  <a:lnTo>
                    <a:pt x="164897" y="15833"/>
                  </a:lnTo>
                  <a:lnTo>
                    <a:pt x="185543" y="16480"/>
                  </a:lnTo>
                  <a:lnTo>
                    <a:pt x="187067" y="2383"/>
                  </a:lnTo>
                  <a:lnTo>
                    <a:pt x="1618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9">
              <a:extLst>
                <a:ext uri="{FF2B5EF4-FFF2-40B4-BE49-F238E27FC236}">
                  <a16:creationId xmlns:a16="http://schemas.microsoft.com/office/drawing/2014/main" id="{652AEE24-BCE1-C4B6-A8AA-FF122F95A63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0340" y="3898991"/>
              <a:ext cx="288063" cy="317408"/>
            </a:xfrm>
            <a:prstGeom prst="rect">
              <a:avLst/>
            </a:prstGeom>
          </p:spPr>
        </p:pic>
        <p:sp>
          <p:nvSpPr>
            <p:cNvPr id="25" name="object 30">
              <a:extLst>
                <a:ext uri="{FF2B5EF4-FFF2-40B4-BE49-F238E27FC236}">
                  <a16:creationId xmlns:a16="http://schemas.microsoft.com/office/drawing/2014/main" id="{9C922236-3038-96A2-E4A4-6F0C490BD205}"/>
                </a:ext>
              </a:extLst>
            </p:cNvPr>
            <p:cNvSpPr/>
            <p:nvPr/>
          </p:nvSpPr>
          <p:spPr>
            <a:xfrm>
              <a:off x="4266438" y="3962019"/>
              <a:ext cx="161925" cy="303530"/>
            </a:xfrm>
            <a:custGeom>
              <a:avLst/>
              <a:gdLst/>
              <a:ahLst/>
              <a:cxnLst/>
              <a:rect l="l" t="t" r="r" b="b"/>
              <a:pathLst>
                <a:path w="161925" h="303529">
                  <a:moveTo>
                    <a:pt x="137795" y="0"/>
                  </a:moveTo>
                  <a:lnTo>
                    <a:pt x="0" y="291718"/>
                  </a:lnTo>
                  <a:lnTo>
                    <a:pt x="24129" y="303148"/>
                  </a:lnTo>
                  <a:lnTo>
                    <a:pt x="161925" y="11302"/>
                  </a:lnTo>
                  <a:lnTo>
                    <a:pt x="1377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31">
              <a:extLst>
                <a:ext uri="{FF2B5EF4-FFF2-40B4-BE49-F238E27FC236}">
                  <a16:creationId xmlns:a16="http://schemas.microsoft.com/office/drawing/2014/main" id="{A876A010-61AF-8329-D3C7-3DB74BE8D7F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2102" y="4096511"/>
              <a:ext cx="195707" cy="160244"/>
            </a:xfrm>
            <a:prstGeom prst="rect">
              <a:avLst/>
            </a:prstGeom>
          </p:spPr>
        </p:pic>
        <p:sp>
          <p:nvSpPr>
            <p:cNvPr id="27" name="object 32">
              <a:extLst>
                <a:ext uri="{FF2B5EF4-FFF2-40B4-BE49-F238E27FC236}">
                  <a16:creationId xmlns:a16="http://schemas.microsoft.com/office/drawing/2014/main" id="{77D52EC8-208B-146F-8DE0-D7C70C1B08C0}"/>
                </a:ext>
              </a:extLst>
            </p:cNvPr>
            <p:cNvSpPr/>
            <p:nvPr/>
          </p:nvSpPr>
          <p:spPr>
            <a:xfrm>
              <a:off x="4492497" y="4067301"/>
              <a:ext cx="187325" cy="300355"/>
            </a:xfrm>
            <a:custGeom>
              <a:avLst/>
              <a:gdLst/>
              <a:ahLst/>
              <a:cxnLst/>
              <a:rect l="l" t="t" r="r" b="b"/>
              <a:pathLst>
                <a:path w="187325" h="300354">
                  <a:moveTo>
                    <a:pt x="140462" y="0"/>
                  </a:moveTo>
                  <a:lnTo>
                    <a:pt x="130555" y="10160"/>
                  </a:lnTo>
                  <a:lnTo>
                    <a:pt x="144273" y="25709"/>
                  </a:lnTo>
                  <a:lnTo>
                    <a:pt x="154193" y="43021"/>
                  </a:lnTo>
                  <a:lnTo>
                    <a:pt x="160327" y="62095"/>
                  </a:lnTo>
                  <a:lnTo>
                    <a:pt x="162687" y="82931"/>
                  </a:lnTo>
                  <a:lnTo>
                    <a:pt x="161615" y="105169"/>
                  </a:lnTo>
                  <a:lnTo>
                    <a:pt x="149613" y="153314"/>
                  </a:lnTo>
                  <a:lnTo>
                    <a:pt x="125204" y="204912"/>
                  </a:lnTo>
                  <a:lnTo>
                    <a:pt x="95053" y="246008"/>
                  </a:lnTo>
                  <a:lnTo>
                    <a:pt x="60664" y="272964"/>
                  </a:lnTo>
                  <a:lnTo>
                    <a:pt x="22512" y="284065"/>
                  </a:lnTo>
                  <a:lnTo>
                    <a:pt x="2031" y="283591"/>
                  </a:lnTo>
                  <a:lnTo>
                    <a:pt x="0" y="297434"/>
                  </a:lnTo>
                  <a:lnTo>
                    <a:pt x="25308" y="299892"/>
                  </a:lnTo>
                  <a:lnTo>
                    <a:pt x="49593" y="297576"/>
                  </a:lnTo>
                  <a:lnTo>
                    <a:pt x="72830" y="290522"/>
                  </a:lnTo>
                  <a:lnTo>
                    <a:pt x="115593" y="262788"/>
                  </a:lnTo>
                  <a:lnTo>
                    <a:pt x="150645" y="220168"/>
                  </a:lnTo>
                  <a:lnTo>
                    <a:pt x="176430" y="165568"/>
                  </a:lnTo>
                  <a:lnTo>
                    <a:pt x="186995" y="111466"/>
                  </a:lnTo>
                  <a:lnTo>
                    <a:pt x="186181" y="85343"/>
                  </a:lnTo>
                  <a:lnTo>
                    <a:pt x="181252" y="60650"/>
                  </a:lnTo>
                  <a:lnTo>
                    <a:pt x="171989" y="38195"/>
                  </a:lnTo>
                  <a:lnTo>
                    <a:pt x="158392" y="17978"/>
                  </a:lnTo>
                  <a:lnTo>
                    <a:pt x="14046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3">
              <a:extLst>
                <a:ext uri="{FF2B5EF4-FFF2-40B4-BE49-F238E27FC236}">
                  <a16:creationId xmlns:a16="http://schemas.microsoft.com/office/drawing/2014/main" id="{1B2E0C94-234F-85FE-61C2-A9B3459D738F}"/>
                </a:ext>
              </a:extLst>
            </p:cNvPr>
            <p:cNvSpPr/>
            <p:nvPr/>
          </p:nvSpPr>
          <p:spPr>
            <a:xfrm>
              <a:off x="7780020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5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1B5B5466-EFAF-05CE-B233-6FD4A6E6240D}"/>
                </a:ext>
              </a:extLst>
            </p:cNvPr>
            <p:cNvSpPr/>
            <p:nvPr/>
          </p:nvSpPr>
          <p:spPr>
            <a:xfrm>
              <a:off x="7780020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5" y="385572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298AEFB4-291F-7D69-624A-A3B0C94BDA3C}"/>
                </a:ext>
              </a:extLst>
            </p:cNvPr>
            <p:cNvSpPr/>
            <p:nvPr/>
          </p:nvSpPr>
          <p:spPr>
            <a:xfrm>
              <a:off x="7780020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6">
              <a:extLst>
                <a:ext uri="{FF2B5EF4-FFF2-40B4-BE49-F238E27FC236}">
                  <a16:creationId xmlns:a16="http://schemas.microsoft.com/office/drawing/2014/main" id="{B2820667-462C-3922-BA07-2738E87F855D}"/>
                </a:ext>
              </a:extLst>
            </p:cNvPr>
            <p:cNvSpPr/>
            <p:nvPr/>
          </p:nvSpPr>
          <p:spPr>
            <a:xfrm>
              <a:off x="7780020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7">
              <a:extLst>
                <a:ext uri="{FF2B5EF4-FFF2-40B4-BE49-F238E27FC236}">
                  <a16:creationId xmlns:a16="http://schemas.microsoft.com/office/drawing/2014/main" id="{6B6FF5C4-51B7-4A72-23A0-DB1AF29CB44E}"/>
                </a:ext>
              </a:extLst>
            </p:cNvPr>
            <p:cNvSpPr/>
            <p:nvPr/>
          </p:nvSpPr>
          <p:spPr>
            <a:xfrm>
              <a:off x="5711698" y="2321813"/>
              <a:ext cx="2068195" cy="2000250"/>
            </a:xfrm>
            <a:custGeom>
              <a:avLst/>
              <a:gdLst/>
              <a:ahLst/>
              <a:cxnLst/>
              <a:rect l="l" t="t" r="r" b="b"/>
              <a:pathLst>
                <a:path w="2068195" h="2000250">
                  <a:moveTo>
                    <a:pt x="1972398" y="65747"/>
                  </a:moveTo>
                  <a:lnTo>
                    <a:pt x="0" y="1972437"/>
                  </a:lnTo>
                  <a:lnTo>
                    <a:pt x="26415" y="1999869"/>
                  </a:lnTo>
                  <a:lnTo>
                    <a:pt x="1998879" y="93116"/>
                  </a:lnTo>
                  <a:lnTo>
                    <a:pt x="1972398" y="65747"/>
                  </a:lnTo>
                  <a:close/>
                </a:path>
                <a:path w="2068195" h="2000250">
                  <a:moveTo>
                    <a:pt x="2049353" y="52450"/>
                  </a:moveTo>
                  <a:lnTo>
                    <a:pt x="1986152" y="52450"/>
                  </a:lnTo>
                  <a:lnTo>
                    <a:pt x="2012569" y="79883"/>
                  </a:lnTo>
                  <a:lnTo>
                    <a:pt x="1998879" y="93116"/>
                  </a:lnTo>
                  <a:lnTo>
                    <a:pt x="2025396" y="120523"/>
                  </a:lnTo>
                  <a:lnTo>
                    <a:pt x="2049353" y="52450"/>
                  </a:lnTo>
                  <a:close/>
                </a:path>
                <a:path w="2068195" h="2000250">
                  <a:moveTo>
                    <a:pt x="1986152" y="52450"/>
                  </a:moveTo>
                  <a:lnTo>
                    <a:pt x="1972398" y="65747"/>
                  </a:lnTo>
                  <a:lnTo>
                    <a:pt x="1998879" y="93116"/>
                  </a:lnTo>
                  <a:lnTo>
                    <a:pt x="2012569" y="79883"/>
                  </a:lnTo>
                  <a:lnTo>
                    <a:pt x="1986152" y="52450"/>
                  </a:lnTo>
                  <a:close/>
                </a:path>
                <a:path w="2068195" h="2000250">
                  <a:moveTo>
                    <a:pt x="2067813" y="0"/>
                  </a:moveTo>
                  <a:lnTo>
                    <a:pt x="1945894" y="38353"/>
                  </a:lnTo>
                  <a:lnTo>
                    <a:pt x="1972398" y="65747"/>
                  </a:lnTo>
                  <a:lnTo>
                    <a:pt x="1986152" y="52450"/>
                  </a:lnTo>
                  <a:lnTo>
                    <a:pt x="2049353" y="52450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79E179CA-451E-9DD5-559E-A5608A8158F7}"/>
                </a:ext>
              </a:extLst>
            </p:cNvPr>
            <p:cNvSpPr/>
            <p:nvPr/>
          </p:nvSpPr>
          <p:spPr>
            <a:xfrm>
              <a:off x="5338572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6" y="387096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331C2737-D17F-B450-F912-0AA1E1365732}"/>
                </a:ext>
              </a:extLst>
            </p:cNvPr>
            <p:cNvSpPr/>
            <p:nvPr/>
          </p:nvSpPr>
          <p:spPr>
            <a:xfrm>
              <a:off x="5338572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387096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6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6" y="387096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40">
            <a:extLst>
              <a:ext uri="{FF2B5EF4-FFF2-40B4-BE49-F238E27FC236}">
                <a16:creationId xmlns:a16="http://schemas.microsoft.com/office/drawing/2014/main" id="{B011B875-2E98-7CD4-E827-23C80B8920E4}"/>
              </a:ext>
            </a:extLst>
          </p:cNvPr>
          <p:cNvSpPr txBox="1"/>
          <p:nvPr/>
        </p:nvSpPr>
        <p:spPr>
          <a:xfrm>
            <a:off x="2174875" y="4552439"/>
            <a:ext cx="574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4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4350" spc="60" baseline="-15325" dirty="0">
                <a:solidFill>
                  <a:srgbClr val="00AFEF"/>
                </a:solidFill>
                <a:latin typeface="Cambria Math"/>
                <a:cs typeface="Cambria Math"/>
              </a:rPr>
              <a:t>2</a:t>
            </a:r>
            <a:endParaRPr sz="4350" baseline="-15325" dirty="0">
              <a:latin typeface="Cambria Math"/>
              <a:cs typeface="Cambria Math"/>
            </a:endParaRPr>
          </a:p>
        </p:txBody>
      </p:sp>
      <p:sp>
        <p:nvSpPr>
          <p:cNvPr id="36" name="object 79">
            <a:extLst>
              <a:ext uri="{FF2B5EF4-FFF2-40B4-BE49-F238E27FC236}">
                <a16:creationId xmlns:a16="http://schemas.microsoft.com/office/drawing/2014/main" id="{48332F52-FAF9-020C-50C0-DF29B773FCB8}"/>
              </a:ext>
            </a:extLst>
          </p:cNvPr>
          <p:cNvSpPr txBox="1"/>
          <p:nvPr/>
        </p:nvSpPr>
        <p:spPr>
          <a:xfrm>
            <a:off x="5732018" y="4390082"/>
            <a:ext cx="391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𝑠′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7" name="object 80">
            <a:extLst>
              <a:ext uri="{FF2B5EF4-FFF2-40B4-BE49-F238E27FC236}">
                <a16:creationId xmlns:a16="http://schemas.microsoft.com/office/drawing/2014/main" id="{E9EAD2CC-BCC8-2017-3435-D480602DF8EF}"/>
              </a:ext>
            </a:extLst>
          </p:cNvPr>
          <p:cNvSpPr txBox="1"/>
          <p:nvPr/>
        </p:nvSpPr>
        <p:spPr>
          <a:xfrm>
            <a:off x="5792978" y="2401186"/>
            <a:ext cx="26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8" name="object 81">
            <a:extLst>
              <a:ext uri="{FF2B5EF4-FFF2-40B4-BE49-F238E27FC236}">
                <a16:creationId xmlns:a16="http://schemas.microsoft.com/office/drawing/2014/main" id="{64653358-C2DB-435C-9D04-C2CA29C27F30}"/>
              </a:ext>
            </a:extLst>
          </p:cNvPr>
          <p:cNvSpPr txBox="1"/>
          <p:nvPr/>
        </p:nvSpPr>
        <p:spPr>
          <a:xfrm>
            <a:off x="2165477" y="2186936"/>
            <a:ext cx="30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9" name="object 82">
            <a:extLst>
              <a:ext uri="{FF2B5EF4-FFF2-40B4-BE49-F238E27FC236}">
                <a16:creationId xmlns:a16="http://schemas.microsoft.com/office/drawing/2014/main" id="{DDFFE997-6D36-5EEC-E784-AFBB5D763B27}"/>
              </a:ext>
            </a:extLst>
          </p:cNvPr>
          <p:cNvSpPr txBox="1"/>
          <p:nvPr/>
        </p:nvSpPr>
        <p:spPr>
          <a:xfrm>
            <a:off x="2437129" y="2427728"/>
            <a:ext cx="2400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80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endParaRPr sz="2900" dirty="0">
              <a:latin typeface="Cambria Math"/>
              <a:cs typeface="Cambria Math"/>
            </a:endParaRPr>
          </a:p>
        </p:txBody>
      </p:sp>
      <p:sp>
        <p:nvSpPr>
          <p:cNvPr id="40" name="object 83">
            <a:extLst>
              <a:ext uri="{FF2B5EF4-FFF2-40B4-BE49-F238E27FC236}">
                <a16:creationId xmlns:a16="http://schemas.microsoft.com/office/drawing/2014/main" id="{22011041-6A5C-0EAE-9B95-2E93100DCFC9}"/>
              </a:ext>
            </a:extLst>
          </p:cNvPr>
          <p:cNvSpPr/>
          <p:nvPr/>
        </p:nvSpPr>
        <p:spPr>
          <a:xfrm>
            <a:off x="3051810" y="2777486"/>
            <a:ext cx="2068195" cy="2045970"/>
          </a:xfrm>
          <a:custGeom>
            <a:avLst/>
            <a:gdLst/>
            <a:ahLst/>
            <a:cxnLst/>
            <a:rect l="l" t="t" r="r" b="b"/>
            <a:pathLst>
              <a:path w="2068195" h="2045970">
                <a:moveTo>
                  <a:pt x="2067814" y="56896"/>
                </a:moveTo>
                <a:lnTo>
                  <a:pt x="2030006" y="38100"/>
                </a:lnTo>
                <a:lnTo>
                  <a:pt x="1953387" y="0"/>
                </a:lnTo>
                <a:lnTo>
                  <a:pt x="1953463" y="38150"/>
                </a:lnTo>
                <a:lnTo>
                  <a:pt x="13208" y="42164"/>
                </a:lnTo>
                <a:lnTo>
                  <a:pt x="13208" y="61468"/>
                </a:lnTo>
                <a:lnTo>
                  <a:pt x="0" y="75184"/>
                </a:lnTo>
                <a:lnTo>
                  <a:pt x="1972297" y="1980018"/>
                </a:lnTo>
                <a:lnTo>
                  <a:pt x="1945894" y="2007362"/>
                </a:lnTo>
                <a:lnTo>
                  <a:pt x="2067814" y="2045716"/>
                </a:lnTo>
                <a:lnTo>
                  <a:pt x="2049297" y="1993265"/>
                </a:lnTo>
                <a:lnTo>
                  <a:pt x="2025269" y="1925193"/>
                </a:lnTo>
                <a:lnTo>
                  <a:pt x="1998827" y="1952574"/>
                </a:lnTo>
                <a:lnTo>
                  <a:pt x="59969" y="80175"/>
                </a:lnTo>
                <a:lnTo>
                  <a:pt x="1953552" y="76250"/>
                </a:lnTo>
                <a:lnTo>
                  <a:pt x="1953641" y="114300"/>
                </a:lnTo>
                <a:lnTo>
                  <a:pt x="2067814" y="56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84">
            <a:extLst>
              <a:ext uri="{FF2B5EF4-FFF2-40B4-BE49-F238E27FC236}">
                <a16:creationId xmlns:a16="http://schemas.microsoft.com/office/drawing/2014/main" id="{5D028EF8-F1C7-4DB2-DD5F-F20772E532B9}"/>
              </a:ext>
            </a:extLst>
          </p:cNvPr>
          <p:cNvSpPr txBox="1"/>
          <p:nvPr/>
        </p:nvSpPr>
        <p:spPr>
          <a:xfrm>
            <a:off x="3057652" y="3309235"/>
            <a:ext cx="3676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2" name="object 85">
            <a:extLst>
              <a:ext uri="{FF2B5EF4-FFF2-40B4-BE49-F238E27FC236}">
                <a16:creationId xmlns:a16="http://schemas.microsoft.com/office/drawing/2014/main" id="{2958F74E-B578-29A4-834E-C3D8AF5559F6}"/>
              </a:ext>
            </a:extLst>
          </p:cNvPr>
          <p:cNvSpPr txBox="1"/>
          <p:nvPr/>
        </p:nvSpPr>
        <p:spPr>
          <a:xfrm>
            <a:off x="2835656" y="2935170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43" name="object 86">
            <a:extLst>
              <a:ext uri="{FF2B5EF4-FFF2-40B4-BE49-F238E27FC236}">
                <a16:creationId xmlns:a16="http://schemas.microsoft.com/office/drawing/2014/main" id="{36033B91-06A2-6A25-C5B4-C4D7C6C37F53}"/>
              </a:ext>
            </a:extLst>
          </p:cNvPr>
          <p:cNvSpPr txBox="1"/>
          <p:nvPr/>
        </p:nvSpPr>
        <p:spPr>
          <a:xfrm>
            <a:off x="2802382" y="3994985"/>
            <a:ext cx="523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60" baseline="13888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-4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44" name="object 87">
            <a:extLst>
              <a:ext uri="{FF2B5EF4-FFF2-40B4-BE49-F238E27FC236}">
                <a16:creationId xmlns:a16="http://schemas.microsoft.com/office/drawing/2014/main" id="{2C3C4219-BB84-D865-8EB8-17C7AE0EC0CD}"/>
              </a:ext>
            </a:extLst>
          </p:cNvPr>
          <p:cNvSpPr txBox="1"/>
          <p:nvPr/>
        </p:nvSpPr>
        <p:spPr>
          <a:xfrm>
            <a:off x="3073653" y="3815458"/>
            <a:ext cx="36512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050" spc="105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157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45" name="object 88">
            <a:extLst>
              <a:ext uri="{FF2B5EF4-FFF2-40B4-BE49-F238E27FC236}">
                <a16:creationId xmlns:a16="http://schemas.microsoft.com/office/drawing/2014/main" id="{25F41C73-D0C6-7D59-2FE9-DD02BF7965F3}"/>
              </a:ext>
            </a:extLst>
          </p:cNvPr>
          <p:cNvSpPr txBox="1"/>
          <p:nvPr/>
        </p:nvSpPr>
        <p:spPr>
          <a:xfrm>
            <a:off x="3949827" y="5040194"/>
            <a:ext cx="3676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46" name="object 89">
            <a:extLst>
              <a:ext uri="{FF2B5EF4-FFF2-40B4-BE49-F238E27FC236}">
                <a16:creationId xmlns:a16="http://schemas.microsoft.com/office/drawing/2014/main" id="{9913620A-5B4A-EDCD-0DB7-F1C2B382E61C}"/>
              </a:ext>
            </a:extLst>
          </p:cNvPr>
          <p:cNvSpPr txBox="1"/>
          <p:nvPr/>
        </p:nvSpPr>
        <p:spPr>
          <a:xfrm>
            <a:off x="3732657" y="4653531"/>
            <a:ext cx="127038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US"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lang="en-US"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lang="en-US"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r>
              <a:rPr lang="fr-FR"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EDAC45-491A-7027-D5FF-10AF03EB5877}"/>
              </a:ext>
            </a:extLst>
          </p:cNvPr>
          <p:cNvSpPr txBox="1"/>
          <p:nvPr/>
        </p:nvSpPr>
        <p:spPr>
          <a:xfrm>
            <a:off x="146439" y="5585555"/>
            <a:ext cx="9779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0" dirty="0">
                <a:solidFill>
                  <a:srgbClr val="FF0000"/>
                </a:solidFill>
              </a:rPr>
              <a:t>Bootstrapping</a:t>
            </a:r>
            <a:r>
              <a:rPr lang="fr-FR" b="0" dirty="0"/>
              <a:t> : utiliser des valeurs d’états/d’actions pour calculer d’autres valeurs d’états/d’actions 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2D4B9-42AD-9AE2-83E5-C22ED4AE0D52}"/>
                  </a:ext>
                </a:extLst>
              </p:cNvPr>
              <p:cNvSpPr txBox="1"/>
              <p:nvPr/>
            </p:nvSpPr>
            <p:spPr>
              <a:xfrm>
                <a:off x="191896" y="1287590"/>
                <a:ext cx="11847703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</a:t>
                </a:r>
                <a:r>
                  <a:rPr lang="fr-FR" u="sng" dirty="0"/>
                  <a:t>connait le modèle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 , 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 On </a:t>
                </a:r>
                <a:r>
                  <a:rPr lang="en-US" dirty="0" err="1"/>
                  <a:t>cherche</a:t>
                </a:r>
                <a:r>
                  <a:rPr lang="en-US" dirty="0"/>
                  <a:t> tout </a:t>
                </a:r>
                <a:r>
                  <a:rPr lang="en-US" dirty="0" err="1"/>
                  <a:t>d’abord</a:t>
                </a:r>
                <a:r>
                  <a:rPr lang="en-US" dirty="0"/>
                  <a:t> à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00B050"/>
                    </a:solidFill>
                  </a:rPr>
                  <a:t>Prediction Problem</a:t>
                </a:r>
                <a:r>
                  <a:rPr lang="en-US" dirty="0"/>
                  <a:t>).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2D4B9-42AD-9AE2-83E5-C22ED4AE0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96" y="1287590"/>
                <a:ext cx="11847703" cy="391902"/>
              </a:xfrm>
              <a:prstGeom prst="rect">
                <a:avLst/>
              </a:prstGeom>
              <a:blipFill>
                <a:blip r:embed="rId8"/>
                <a:stretch>
                  <a:fillRect l="-412" t="-6154" r="-566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B66919-DF3E-5EF4-1C13-0E97E650AC36}"/>
                  </a:ext>
                </a:extLst>
              </p:cNvPr>
              <p:cNvSpPr txBox="1"/>
              <p:nvPr/>
            </p:nvSpPr>
            <p:spPr>
              <a:xfrm>
                <a:off x="3338521" y="318725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B66919-DF3E-5EF4-1C13-0E97E650A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1" y="3187250"/>
                <a:ext cx="77938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C3643FE-03A7-7196-A0B4-65FD74E69C73}"/>
                  </a:ext>
                </a:extLst>
              </p:cNvPr>
              <p:cNvSpPr txBox="1"/>
              <p:nvPr/>
            </p:nvSpPr>
            <p:spPr>
              <a:xfrm>
                <a:off x="4232229" y="2291272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C3643FE-03A7-7196-A0B4-65FD74E69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229" y="2291272"/>
                <a:ext cx="77938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3A1128-54D5-97CE-1A43-F2DFE219786B}"/>
                  </a:ext>
                </a:extLst>
              </p:cNvPr>
              <p:cNvSpPr txBox="1"/>
              <p:nvPr/>
            </p:nvSpPr>
            <p:spPr>
              <a:xfrm>
                <a:off x="3313066" y="402075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3A1128-54D5-97CE-1A43-F2DFE219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66" y="4020750"/>
                <a:ext cx="77938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A1B96-D7DB-E278-C435-40CCD40EF884}"/>
                  </a:ext>
                </a:extLst>
              </p:cNvPr>
              <p:cNvSpPr txBox="1"/>
              <p:nvPr/>
            </p:nvSpPr>
            <p:spPr>
              <a:xfrm>
                <a:off x="4256940" y="491023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=0,9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A1B96-D7DB-E278-C435-40CCD40E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940" y="4910230"/>
                <a:ext cx="77938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9B3E23-6ADF-0B65-6205-116777D2FF26}"/>
                  </a:ext>
                </a:extLst>
              </p:cNvPr>
              <p:cNvSpPr txBox="1"/>
              <p:nvPr/>
            </p:nvSpPr>
            <p:spPr>
              <a:xfrm>
                <a:off x="6997826" y="2403358"/>
                <a:ext cx="4350132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fr-FR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9B3E23-6ADF-0B65-6205-116777D2F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826" y="2403358"/>
                <a:ext cx="4350132" cy="98854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6ED483-32D2-CFFF-9390-2BE363F9545B}"/>
                  </a:ext>
                </a:extLst>
              </p:cNvPr>
              <p:cNvSpPr txBox="1"/>
              <p:nvPr/>
            </p:nvSpPr>
            <p:spPr>
              <a:xfrm>
                <a:off x="6217784" y="3675731"/>
                <a:ext cx="60960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6ED483-32D2-CFFF-9390-2BE363F9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84" y="3675731"/>
                <a:ext cx="6096000" cy="98854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BB23A81C-EA7D-3FB4-2E8F-2C4E85461F62}"/>
              </a:ext>
            </a:extLst>
          </p:cNvPr>
          <p:cNvSpPr txBox="1"/>
          <p:nvPr/>
        </p:nvSpPr>
        <p:spPr>
          <a:xfrm>
            <a:off x="382269" y="6369235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Remarque</a:t>
            </a:r>
            <a:r>
              <a:rPr lang="fr-FR" dirty="0"/>
              <a:t> : ici les actions et les états sont </a:t>
            </a:r>
            <a:r>
              <a:rPr lang="fr-FR" dirty="0">
                <a:solidFill>
                  <a:srgbClr val="FF0000"/>
                </a:solidFill>
              </a:rPr>
              <a:t>discrets</a:t>
            </a:r>
            <a:r>
              <a:rPr lang="fr-FR" dirty="0"/>
              <a:t> et </a:t>
            </a:r>
            <a:r>
              <a:rPr lang="fr-FR" dirty="0">
                <a:solidFill>
                  <a:srgbClr val="FF0000"/>
                </a:solidFill>
              </a:rPr>
              <a:t>peu nombreux.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3C4E41-CEE2-F5DF-BCBC-300785D01A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35" grpId="0"/>
      <p:bldP spid="36" grpId="0"/>
      <p:bldP spid="37" grpId="0"/>
      <p:bldP spid="38" grpId="0"/>
      <p:bldP spid="39" grpId="0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51" grpId="0"/>
      <p:bldP spid="53" grpId="0"/>
      <p:bldP spid="59" grpId="0"/>
      <p:bldP spid="61" grpId="0"/>
      <p:bldP spid="63" grpId="0"/>
      <p:bldP spid="54" grpId="0"/>
      <p:bldP spid="57" grpId="0"/>
      <p:bldP spid="5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FA39F59-274D-BBF1-35C0-CBAC2327A87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Équations de Ford-Bellman </a:t>
            </a:r>
            <a:r>
              <a:rPr lang="fr-FR" sz="4300" u="sng" kern="0" dirty="0"/>
              <a:t>dynamiques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50D32D-2254-F572-54C6-247AE09EFB9D}"/>
                  </a:ext>
                </a:extLst>
              </p:cNvPr>
              <p:cNvSpPr txBox="1"/>
              <p:nvPr/>
            </p:nvSpPr>
            <p:spPr>
              <a:xfrm>
                <a:off x="304800" y="5083625"/>
                <a:ext cx="11582400" cy="1614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En notant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dirty="0"/>
                  <a:t> le vecteur des valeurs d’états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fr-FR" i="1" dirty="0">
                    <a:latin typeface="Cambria Math" panose="02040503050406030204" pitchFamily="18" charset="0"/>
                  </a:rPr>
                  <a:t> </a:t>
                </a:r>
                <a:r>
                  <a:rPr lang="fr-FR" dirty="0"/>
                  <a:t>on obtient une équation de la forme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i="1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fr-FR" dirty="0"/>
                  <a:t>Méthode de convergence itérative :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arbitraire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50D32D-2254-F572-54C6-247AE09EF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083625"/>
                <a:ext cx="11582400" cy="1614737"/>
              </a:xfrm>
              <a:prstGeom prst="rect">
                <a:avLst/>
              </a:prstGeom>
              <a:blipFill>
                <a:blip r:embed="rId2"/>
                <a:stretch>
                  <a:fillRect l="-421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AE8DDA-BB4C-6FA5-B93D-75C9CD3B6B21}"/>
                  </a:ext>
                </a:extLst>
              </p:cNvPr>
              <p:cNvSpPr txBox="1"/>
              <p:nvPr/>
            </p:nvSpPr>
            <p:spPr>
              <a:xfrm>
                <a:off x="3429000" y="1711798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′∈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AE8DDA-BB4C-6FA5-B93D-75C9CD3B6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711798"/>
                <a:ext cx="6172200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DAFE44-ABD6-2698-3E11-65CEF1F915F7}"/>
                  </a:ext>
                </a:extLst>
              </p:cNvPr>
              <p:cNvSpPr txBox="1"/>
              <p:nvPr/>
            </p:nvSpPr>
            <p:spPr>
              <a:xfrm>
                <a:off x="2743200" y="3245402"/>
                <a:ext cx="8228331" cy="1074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DAFE44-ABD6-2698-3E11-65CEF1F91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245402"/>
                <a:ext cx="8228331" cy="10742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39AFB-1C87-97AB-5A03-FE5C359D2B1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78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8B95F-C041-891E-C737-A2F78B6C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50" y="2679224"/>
            <a:ext cx="5029200" cy="2711302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7008E7A8-1308-2DD2-2218-9623A5D3AC8B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2ADC4-3127-1EE7-9ED9-36C65E7F4B11}"/>
              </a:ext>
            </a:extLst>
          </p:cNvPr>
          <p:cNvSpPr txBox="1"/>
          <p:nvPr/>
        </p:nvSpPr>
        <p:spPr>
          <a:xfrm>
            <a:off x="449525" y="1577570"/>
            <a:ext cx="7624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 err="1">
                <a:solidFill>
                  <a:srgbClr val="00B0F0"/>
                </a:solidFill>
              </a:rPr>
              <a:t>Iterative</a:t>
            </a:r>
            <a:r>
              <a:rPr lang="fr-FR" dirty="0"/>
              <a:t> </a:t>
            </a:r>
            <a:r>
              <a:rPr lang="fr-FR" dirty="0">
                <a:solidFill>
                  <a:srgbClr val="00B0F0"/>
                </a:solidFill>
              </a:rPr>
              <a:t>Policy Evaluation</a:t>
            </a: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répondant au </a:t>
            </a:r>
            <a:r>
              <a:rPr lang="fr-FR" dirty="0" err="1">
                <a:solidFill>
                  <a:srgbClr val="00B050"/>
                </a:solidFill>
              </a:rPr>
              <a:t>Prediction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Problem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E4189-A42B-EC1E-4EA7-6900F3910E75}"/>
                  </a:ext>
                </a:extLst>
              </p:cNvPr>
              <p:cNvSpPr txBox="1"/>
              <p:nvPr/>
            </p:nvSpPr>
            <p:spPr>
              <a:xfrm>
                <a:off x="4572001" y="6169363"/>
                <a:ext cx="3048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 </a:t>
                </a:r>
                <a:r>
                  <a:rPr lang="en-US" dirty="0" err="1"/>
                  <a:t>obtient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E4189-A42B-EC1E-4EA7-6900F3910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6169363"/>
                <a:ext cx="3048000" cy="369332"/>
              </a:xfrm>
              <a:prstGeom prst="rect">
                <a:avLst/>
              </a:prstGeom>
              <a:blipFill>
                <a:blip r:embed="rId3"/>
                <a:stretch>
                  <a:fillRect l="-16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C15210-9D9D-155D-8DB0-8FC76502A126}"/>
                  </a:ext>
                </a:extLst>
              </p:cNvPr>
              <p:cNvSpPr txBox="1"/>
              <p:nvPr/>
            </p:nvSpPr>
            <p:spPr>
              <a:xfrm>
                <a:off x="5930450" y="3657436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C15210-9D9D-155D-8DB0-8FC76502A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450" y="3657436"/>
                <a:ext cx="6172200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2FABD2-015C-BAEF-B00B-745C0960FB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411A37-25A0-C59B-15D3-F9FBECBB1A44}"/>
              </a:ext>
            </a:extLst>
          </p:cNvPr>
          <p:cNvSpPr txBox="1"/>
          <p:nvPr/>
        </p:nvSpPr>
        <p:spPr>
          <a:xfrm>
            <a:off x="457201" y="1533257"/>
            <a:ext cx="888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Policy </a:t>
            </a:r>
            <a:r>
              <a:rPr lang="fr-FR" dirty="0" err="1">
                <a:solidFill>
                  <a:srgbClr val="00B0F0"/>
                </a:solidFill>
              </a:rPr>
              <a:t>Iteration</a:t>
            </a:r>
            <a:endParaRPr lang="fr-FR" dirty="0">
              <a:solidFill>
                <a:srgbClr val="00B0F0"/>
              </a:solidFill>
            </a:endParaRP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pour résoudre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r>
              <a:rPr lang="fr-FR" dirty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EF850-21DD-ABC7-F434-7B3FC0F0832B}"/>
                  </a:ext>
                </a:extLst>
              </p:cNvPr>
              <p:cNvSpPr/>
              <p:nvPr/>
            </p:nvSpPr>
            <p:spPr>
              <a:xfrm>
                <a:off x="2819400" y="297180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EF850-21DD-ABC7-F434-7B3FC0F08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971800"/>
                <a:ext cx="1600200" cy="990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FA27B1-024B-E608-9471-77877E1D9A1C}"/>
                  </a:ext>
                </a:extLst>
              </p:cNvPr>
              <p:cNvSpPr/>
              <p:nvPr/>
            </p:nvSpPr>
            <p:spPr>
              <a:xfrm>
                <a:off x="2667000" y="455295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FA27B1-024B-E608-9471-77877E1D9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4552950"/>
                <a:ext cx="1752600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2D4B26EC-B91C-CAC2-AEC9-918845F732F1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>
            <a:off x="4419600" y="346710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51DCC15-54B5-DB42-92F9-872FFBA5C84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H="1">
            <a:off x="2667000" y="346710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A27449-192B-36A0-361D-81BA31A44512}"/>
                  </a:ext>
                </a:extLst>
              </p:cNvPr>
              <p:cNvSpPr txBox="1"/>
              <p:nvPr/>
            </p:nvSpPr>
            <p:spPr>
              <a:xfrm>
                <a:off x="877953" y="3777734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greedy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A27449-192B-36A0-361D-81BA31A44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53" y="3777734"/>
                <a:ext cx="1676400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DE7DA-4C55-2615-5FDC-4906BC0C2BC9}"/>
                  </a:ext>
                </a:extLst>
              </p:cNvPr>
              <p:cNvSpPr txBox="1"/>
              <p:nvPr/>
            </p:nvSpPr>
            <p:spPr>
              <a:xfrm>
                <a:off x="4554725" y="3629619"/>
                <a:ext cx="20255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(i.e. estimation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)  par </a:t>
                </a:r>
                <a:r>
                  <a:rPr lang="fr-FR" dirty="0">
                    <a:solidFill>
                      <a:srgbClr val="00B0F0"/>
                    </a:solidFill>
                  </a:rPr>
                  <a:t>IPE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DE7DA-4C55-2615-5FDC-4906BC0C2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25" y="3629619"/>
                <a:ext cx="2025529" cy="923330"/>
              </a:xfrm>
              <a:prstGeom prst="rect">
                <a:avLst/>
              </a:prstGeom>
              <a:blipFill>
                <a:blip r:embed="rId5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3">
            <a:extLst>
              <a:ext uri="{FF2B5EF4-FFF2-40B4-BE49-F238E27FC236}">
                <a16:creationId xmlns:a16="http://schemas.microsoft.com/office/drawing/2014/main" id="{C1DA0307-4A07-087E-AB14-8F8479DE2A6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</a:t>
            </a:r>
            <a:r>
              <a:rPr lang="fr-FR" sz="4300" kern="0" dirty="0" err="1"/>
              <a:t>Iteration</a:t>
            </a:r>
            <a:endParaRPr lang="fr-FR" sz="4300" kern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987053-9014-DC7C-D5F5-3CC91BCC62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37726-2691-DE82-B355-1487D4910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71" y="3127301"/>
            <a:ext cx="3492500" cy="1882849"/>
          </a:xfrm>
          <a:prstGeom prst="rect">
            <a:avLst/>
          </a:prstGeom>
        </p:spPr>
      </p:pic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2C23BDF6-0932-F278-CA4C-91B3AFDD34B6}"/>
              </a:ext>
            </a:extLst>
          </p:cNvPr>
          <p:cNvCxnSpPr>
            <a:cxnSpLocks/>
            <a:stCxn id="3" idx="1"/>
            <a:endCxn id="16" idx="3"/>
          </p:cNvCxnSpPr>
          <p:nvPr/>
        </p:nvCxnSpPr>
        <p:spPr>
          <a:xfrm rot="10800000" flipV="1">
            <a:off x="6580255" y="4068726"/>
            <a:ext cx="1820917" cy="2255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608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0CAE0B8-F5E6-5982-9E82-0E8EE354615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Équations de Ford-Bellman </a:t>
            </a:r>
            <a:r>
              <a:rPr lang="fr-FR" sz="4300" u="sng" kern="0" dirty="0"/>
              <a:t>optimales</a:t>
            </a:r>
          </a:p>
        </p:txBody>
      </p:sp>
      <p:grpSp>
        <p:nvGrpSpPr>
          <p:cNvPr id="54" name="object 41">
            <a:extLst>
              <a:ext uri="{FF2B5EF4-FFF2-40B4-BE49-F238E27FC236}">
                <a16:creationId xmlns:a16="http://schemas.microsoft.com/office/drawing/2014/main" id="{3C3E138B-7E9B-B8DD-4644-C13DB76F2CF6}"/>
              </a:ext>
            </a:extLst>
          </p:cNvPr>
          <p:cNvGrpSpPr/>
          <p:nvPr/>
        </p:nvGrpSpPr>
        <p:grpSpPr>
          <a:xfrm>
            <a:off x="1306196" y="2026300"/>
            <a:ext cx="2639060" cy="2180590"/>
            <a:chOff x="3091942" y="2326385"/>
            <a:chExt cx="2639060" cy="2180590"/>
          </a:xfrm>
        </p:grpSpPr>
        <p:sp>
          <p:nvSpPr>
            <p:cNvPr id="55" name="object 42">
              <a:extLst>
                <a:ext uri="{FF2B5EF4-FFF2-40B4-BE49-F238E27FC236}">
                  <a16:creationId xmlns:a16="http://schemas.microsoft.com/office/drawing/2014/main" id="{B104C162-87BE-CF49-C52E-2CC4D4A525A1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1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3">
              <a:extLst>
                <a:ext uri="{FF2B5EF4-FFF2-40B4-BE49-F238E27FC236}">
                  <a16:creationId xmlns:a16="http://schemas.microsoft.com/office/drawing/2014/main" id="{65CCBA71-C15E-0D58-8008-8C39CC34B61B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1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44">
              <a:extLst>
                <a:ext uri="{FF2B5EF4-FFF2-40B4-BE49-F238E27FC236}">
                  <a16:creationId xmlns:a16="http://schemas.microsoft.com/office/drawing/2014/main" id="{B473FA0A-EE44-2448-A2BF-4954055680CB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6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45">
              <a:extLst>
                <a:ext uri="{FF2B5EF4-FFF2-40B4-BE49-F238E27FC236}">
                  <a16:creationId xmlns:a16="http://schemas.microsoft.com/office/drawing/2014/main" id="{B54FC232-E8F9-2DB6-1B78-FF186C557693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6" y="385572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46">
              <a:extLst>
                <a:ext uri="{FF2B5EF4-FFF2-40B4-BE49-F238E27FC236}">
                  <a16:creationId xmlns:a16="http://schemas.microsoft.com/office/drawing/2014/main" id="{72C946E7-FD2C-BC54-8E6B-3B269F6215DF}"/>
                </a:ext>
              </a:extLst>
            </p:cNvPr>
            <p:cNvSpPr/>
            <p:nvPr/>
          </p:nvSpPr>
          <p:spPr>
            <a:xfrm>
              <a:off x="3475355" y="2326385"/>
              <a:ext cx="1864360" cy="1981835"/>
            </a:xfrm>
            <a:custGeom>
              <a:avLst/>
              <a:gdLst/>
              <a:ahLst/>
              <a:cxnLst/>
              <a:rect l="l" t="t" r="r" b="b"/>
              <a:pathLst>
                <a:path w="1864360" h="1981835">
                  <a:moveTo>
                    <a:pt x="1863979" y="0"/>
                  </a:moveTo>
                  <a:lnTo>
                    <a:pt x="1736344" y="5842"/>
                  </a:lnTo>
                  <a:lnTo>
                    <a:pt x="1754924" y="39128"/>
                  </a:lnTo>
                  <a:lnTo>
                    <a:pt x="0" y="1019683"/>
                  </a:lnTo>
                  <a:lnTo>
                    <a:pt x="9271" y="1036320"/>
                  </a:lnTo>
                  <a:lnTo>
                    <a:pt x="635" y="1053338"/>
                  </a:lnTo>
                  <a:lnTo>
                    <a:pt x="1753514" y="1946897"/>
                  </a:lnTo>
                  <a:lnTo>
                    <a:pt x="1736217" y="1980819"/>
                  </a:lnTo>
                  <a:lnTo>
                    <a:pt x="1863979" y="1981835"/>
                  </a:lnTo>
                  <a:lnTo>
                    <a:pt x="1844598" y="1955546"/>
                  </a:lnTo>
                  <a:lnTo>
                    <a:pt x="1788160" y="1878965"/>
                  </a:lnTo>
                  <a:lnTo>
                    <a:pt x="1770849" y="1912886"/>
                  </a:lnTo>
                  <a:lnTo>
                    <a:pt x="49733" y="1035532"/>
                  </a:lnTo>
                  <a:lnTo>
                    <a:pt x="1773491" y="72377"/>
                  </a:lnTo>
                  <a:lnTo>
                    <a:pt x="1792097" y="105664"/>
                  </a:lnTo>
                  <a:lnTo>
                    <a:pt x="1843671" y="29845"/>
                  </a:lnTo>
                  <a:lnTo>
                    <a:pt x="186397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47">
            <a:extLst>
              <a:ext uri="{FF2B5EF4-FFF2-40B4-BE49-F238E27FC236}">
                <a16:creationId xmlns:a16="http://schemas.microsoft.com/office/drawing/2014/main" id="{D906382D-07F6-D712-3B5B-35A381D4B8B8}"/>
              </a:ext>
            </a:extLst>
          </p:cNvPr>
          <p:cNvSpPr txBox="1"/>
          <p:nvPr/>
        </p:nvSpPr>
        <p:spPr>
          <a:xfrm>
            <a:off x="1239139" y="1942481"/>
            <a:ext cx="50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89" baseline="-15325" dirty="0">
                <a:solidFill>
                  <a:srgbClr val="006FC0"/>
                </a:solidFill>
                <a:latin typeface="Cambria Math"/>
                <a:cs typeface="Cambria Math"/>
              </a:rPr>
              <a:t>1</a:t>
            </a:r>
            <a:endParaRPr sz="4350" baseline="-15325">
              <a:latin typeface="Cambria Math"/>
              <a:cs typeface="Cambria Math"/>
            </a:endParaRPr>
          </a:p>
        </p:txBody>
      </p:sp>
      <p:grpSp>
        <p:nvGrpSpPr>
          <p:cNvPr id="61" name="object 48">
            <a:extLst>
              <a:ext uri="{FF2B5EF4-FFF2-40B4-BE49-F238E27FC236}">
                <a16:creationId xmlns:a16="http://schemas.microsoft.com/office/drawing/2014/main" id="{DA88ACFE-097C-91F0-8001-B95C01D30617}"/>
              </a:ext>
            </a:extLst>
          </p:cNvPr>
          <p:cNvGrpSpPr/>
          <p:nvPr/>
        </p:nvGrpSpPr>
        <p:grpSpPr>
          <a:xfrm>
            <a:off x="2286000" y="1822592"/>
            <a:ext cx="4100195" cy="2387600"/>
            <a:chOff x="4071746" y="2122677"/>
            <a:chExt cx="4100195" cy="2387600"/>
          </a:xfrm>
        </p:grpSpPr>
        <p:sp>
          <p:nvSpPr>
            <p:cNvPr id="62" name="object 49">
              <a:extLst>
                <a:ext uri="{FF2B5EF4-FFF2-40B4-BE49-F238E27FC236}">
                  <a16:creationId xmlns:a16="http://schemas.microsoft.com/office/drawing/2014/main" id="{9DAC237E-E0E0-0C6B-2E92-5494919EC4F2}"/>
                </a:ext>
              </a:extLst>
            </p:cNvPr>
            <p:cNvSpPr/>
            <p:nvPr/>
          </p:nvSpPr>
          <p:spPr>
            <a:xfrm>
              <a:off x="5724905" y="4252722"/>
              <a:ext cx="2054860" cy="114300"/>
            </a:xfrm>
            <a:custGeom>
              <a:avLst/>
              <a:gdLst/>
              <a:ahLst/>
              <a:cxnLst/>
              <a:rect l="l" t="t" r="r" b="b"/>
              <a:pathLst>
                <a:path w="2054859" h="114300">
                  <a:moveTo>
                    <a:pt x="1940348" y="76177"/>
                  </a:moveTo>
                  <a:lnTo>
                    <a:pt x="1940305" y="114300"/>
                  </a:lnTo>
                  <a:lnTo>
                    <a:pt x="2016675" y="76200"/>
                  </a:lnTo>
                  <a:lnTo>
                    <a:pt x="1959355" y="76200"/>
                  </a:lnTo>
                  <a:lnTo>
                    <a:pt x="1940348" y="76177"/>
                  </a:lnTo>
                  <a:close/>
                </a:path>
                <a:path w="2054859" h="114300">
                  <a:moveTo>
                    <a:pt x="1940390" y="38077"/>
                  </a:moveTo>
                  <a:lnTo>
                    <a:pt x="1940348" y="76177"/>
                  </a:lnTo>
                  <a:lnTo>
                    <a:pt x="1959355" y="76200"/>
                  </a:lnTo>
                  <a:lnTo>
                    <a:pt x="1959355" y="38100"/>
                  </a:lnTo>
                  <a:lnTo>
                    <a:pt x="1940390" y="38077"/>
                  </a:lnTo>
                  <a:close/>
                </a:path>
                <a:path w="2054859" h="114300">
                  <a:moveTo>
                    <a:pt x="1940433" y="0"/>
                  </a:moveTo>
                  <a:lnTo>
                    <a:pt x="1940390" y="38077"/>
                  </a:lnTo>
                  <a:lnTo>
                    <a:pt x="1959355" y="38100"/>
                  </a:lnTo>
                  <a:lnTo>
                    <a:pt x="1959355" y="76200"/>
                  </a:lnTo>
                  <a:lnTo>
                    <a:pt x="2016675" y="76200"/>
                  </a:lnTo>
                  <a:lnTo>
                    <a:pt x="2054605" y="57276"/>
                  </a:lnTo>
                  <a:lnTo>
                    <a:pt x="1940433" y="0"/>
                  </a:lnTo>
                  <a:close/>
                </a:path>
                <a:path w="2054859" h="114300">
                  <a:moveTo>
                    <a:pt x="0" y="35813"/>
                  </a:moveTo>
                  <a:lnTo>
                    <a:pt x="0" y="73913"/>
                  </a:lnTo>
                  <a:lnTo>
                    <a:pt x="1940348" y="76177"/>
                  </a:lnTo>
                  <a:lnTo>
                    <a:pt x="1940390" y="38077"/>
                  </a:lnTo>
                  <a:lnTo>
                    <a:pt x="0" y="3581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50">
              <a:extLst>
                <a:ext uri="{FF2B5EF4-FFF2-40B4-BE49-F238E27FC236}">
                  <a16:creationId xmlns:a16="http://schemas.microsoft.com/office/drawing/2014/main" id="{53298841-B5F8-B4AE-A7A2-B9FACFE9F6E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9486" y="2468673"/>
              <a:ext cx="181086" cy="233949"/>
            </a:xfrm>
            <a:prstGeom prst="rect">
              <a:avLst/>
            </a:prstGeom>
          </p:spPr>
        </p:pic>
        <p:pic>
          <p:nvPicPr>
            <p:cNvPr id="64" name="object 51">
              <a:extLst>
                <a:ext uri="{FF2B5EF4-FFF2-40B4-BE49-F238E27FC236}">
                  <a16:creationId xmlns:a16="http://schemas.microsoft.com/office/drawing/2014/main" id="{B6103543-BE96-A420-5232-085D255F333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1746" y="3893311"/>
              <a:ext cx="175260" cy="240792"/>
            </a:xfrm>
            <a:prstGeom prst="rect">
              <a:avLst/>
            </a:prstGeom>
          </p:spPr>
        </p:pic>
        <p:sp>
          <p:nvSpPr>
            <p:cNvPr id="65" name="object 52">
              <a:extLst>
                <a:ext uri="{FF2B5EF4-FFF2-40B4-BE49-F238E27FC236}">
                  <a16:creationId xmlns:a16="http://schemas.microsoft.com/office/drawing/2014/main" id="{929DDD7D-0B2C-8426-B150-5BEADE5AFFE6}"/>
                </a:ext>
              </a:extLst>
            </p:cNvPr>
            <p:cNvSpPr/>
            <p:nvPr/>
          </p:nvSpPr>
          <p:spPr>
            <a:xfrm>
              <a:off x="7780019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5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3">
              <a:extLst>
                <a:ext uri="{FF2B5EF4-FFF2-40B4-BE49-F238E27FC236}">
                  <a16:creationId xmlns:a16="http://schemas.microsoft.com/office/drawing/2014/main" id="{C70390C0-B16B-28EC-1DA8-8E8EF4FF2BEE}"/>
                </a:ext>
              </a:extLst>
            </p:cNvPr>
            <p:cNvSpPr/>
            <p:nvPr/>
          </p:nvSpPr>
          <p:spPr>
            <a:xfrm>
              <a:off x="7780019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5" y="385572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54">
              <a:extLst>
                <a:ext uri="{FF2B5EF4-FFF2-40B4-BE49-F238E27FC236}">
                  <a16:creationId xmlns:a16="http://schemas.microsoft.com/office/drawing/2014/main" id="{2CABA447-AAE8-661E-DFDA-5BFBB68F85AB}"/>
                </a:ext>
              </a:extLst>
            </p:cNvPr>
            <p:cNvSpPr/>
            <p:nvPr/>
          </p:nvSpPr>
          <p:spPr>
            <a:xfrm>
              <a:off x="7780019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5">
              <a:extLst>
                <a:ext uri="{FF2B5EF4-FFF2-40B4-BE49-F238E27FC236}">
                  <a16:creationId xmlns:a16="http://schemas.microsoft.com/office/drawing/2014/main" id="{B5AFBAF2-EFE8-97EF-F1C5-84D42280EFCC}"/>
                </a:ext>
              </a:extLst>
            </p:cNvPr>
            <p:cNvSpPr/>
            <p:nvPr/>
          </p:nvSpPr>
          <p:spPr>
            <a:xfrm>
              <a:off x="7780019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56">
              <a:extLst>
                <a:ext uri="{FF2B5EF4-FFF2-40B4-BE49-F238E27FC236}">
                  <a16:creationId xmlns:a16="http://schemas.microsoft.com/office/drawing/2014/main" id="{B9B954F0-1337-250D-2D00-6341B0BC5E33}"/>
                </a:ext>
              </a:extLst>
            </p:cNvPr>
            <p:cNvSpPr/>
            <p:nvPr/>
          </p:nvSpPr>
          <p:spPr>
            <a:xfrm>
              <a:off x="5711697" y="2321813"/>
              <a:ext cx="2068195" cy="2000250"/>
            </a:xfrm>
            <a:custGeom>
              <a:avLst/>
              <a:gdLst/>
              <a:ahLst/>
              <a:cxnLst/>
              <a:rect l="l" t="t" r="r" b="b"/>
              <a:pathLst>
                <a:path w="2068195" h="2000250">
                  <a:moveTo>
                    <a:pt x="1972398" y="65747"/>
                  </a:moveTo>
                  <a:lnTo>
                    <a:pt x="0" y="1972437"/>
                  </a:lnTo>
                  <a:lnTo>
                    <a:pt x="26415" y="1999869"/>
                  </a:lnTo>
                  <a:lnTo>
                    <a:pt x="1998879" y="93116"/>
                  </a:lnTo>
                  <a:lnTo>
                    <a:pt x="1972398" y="65747"/>
                  </a:lnTo>
                  <a:close/>
                </a:path>
                <a:path w="2068195" h="2000250">
                  <a:moveTo>
                    <a:pt x="2049353" y="52450"/>
                  </a:moveTo>
                  <a:lnTo>
                    <a:pt x="1986152" y="52450"/>
                  </a:lnTo>
                  <a:lnTo>
                    <a:pt x="2012569" y="79883"/>
                  </a:lnTo>
                  <a:lnTo>
                    <a:pt x="1998879" y="93116"/>
                  </a:lnTo>
                  <a:lnTo>
                    <a:pt x="2025396" y="120523"/>
                  </a:lnTo>
                  <a:lnTo>
                    <a:pt x="2049353" y="52450"/>
                  </a:lnTo>
                  <a:close/>
                </a:path>
                <a:path w="2068195" h="2000250">
                  <a:moveTo>
                    <a:pt x="1986152" y="52450"/>
                  </a:moveTo>
                  <a:lnTo>
                    <a:pt x="1972398" y="65747"/>
                  </a:lnTo>
                  <a:lnTo>
                    <a:pt x="1998879" y="93116"/>
                  </a:lnTo>
                  <a:lnTo>
                    <a:pt x="2012569" y="79883"/>
                  </a:lnTo>
                  <a:lnTo>
                    <a:pt x="1986152" y="52450"/>
                  </a:lnTo>
                  <a:close/>
                </a:path>
                <a:path w="2068195" h="2000250">
                  <a:moveTo>
                    <a:pt x="2067813" y="0"/>
                  </a:moveTo>
                  <a:lnTo>
                    <a:pt x="1945894" y="38353"/>
                  </a:lnTo>
                  <a:lnTo>
                    <a:pt x="1972398" y="65747"/>
                  </a:lnTo>
                  <a:lnTo>
                    <a:pt x="1986152" y="52450"/>
                  </a:lnTo>
                  <a:lnTo>
                    <a:pt x="2049353" y="52450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57">
              <a:extLst>
                <a:ext uri="{FF2B5EF4-FFF2-40B4-BE49-F238E27FC236}">
                  <a16:creationId xmlns:a16="http://schemas.microsoft.com/office/drawing/2014/main" id="{20D1640B-453F-5E95-0FE2-AA1D44B42DB1}"/>
                </a:ext>
              </a:extLst>
            </p:cNvPr>
            <p:cNvSpPr/>
            <p:nvPr/>
          </p:nvSpPr>
          <p:spPr>
            <a:xfrm>
              <a:off x="5338571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6" y="387096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58">
              <a:extLst>
                <a:ext uri="{FF2B5EF4-FFF2-40B4-BE49-F238E27FC236}">
                  <a16:creationId xmlns:a16="http://schemas.microsoft.com/office/drawing/2014/main" id="{001B6036-8D59-7645-6CA1-953EEEFAE8EC}"/>
                </a:ext>
              </a:extLst>
            </p:cNvPr>
            <p:cNvSpPr/>
            <p:nvPr/>
          </p:nvSpPr>
          <p:spPr>
            <a:xfrm>
              <a:off x="5338571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387096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6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6" y="387096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59">
            <a:extLst>
              <a:ext uri="{FF2B5EF4-FFF2-40B4-BE49-F238E27FC236}">
                <a16:creationId xmlns:a16="http://schemas.microsoft.com/office/drawing/2014/main" id="{F48C0809-5835-00E5-03DD-0B229009D7D0}"/>
              </a:ext>
            </a:extLst>
          </p:cNvPr>
          <p:cNvSpPr txBox="1"/>
          <p:nvPr/>
        </p:nvSpPr>
        <p:spPr>
          <a:xfrm>
            <a:off x="3049017" y="3739785"/>
            <a:ext cx="574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4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4350" spc="60" baseline="-15325" dirty="0">
                <a:solidFill>
                  <a:srgbClr val="00AFEF"/>
                </a:solidFill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3" name="object 60">
            <a:extLst>
              <a:ext uri="{FF2B5EF4-FFF2-40B4-BE49-F238E27FC236}">
                <a16:creationId xmlns:a16="http://schemas.microsoft.com/office/drawing/2014/main" id="{6B38ED20-F7B9-12D3-6C91-72C24E0E315D}"/>
              </a:ext>
            </a:extLst>
          </p:cNvPr>
          <p:cNvSpPr txBox="1"/>
          <p:nvPr/>
        </p:nvSpPr>
        <p:spPr>
          <a:xfrm>
            <a:off x="6535039" y="3577428"/>
            <a:ext cx="5130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15" baseline="-15325" dirty="0">
                <a:solidFill>
                  <a:srgbClr val="006FC0"/>
                </a:solidFill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4" name="object 61">
            <a:extLst>
              <a:ext uri="{FF2B5EF4-FFF2-40B4-BE49-F238E27FC236}">
                <a16:creationId xmlns:a16="http://schemas.microsoft.com/office/drawing/2014/main" id="{62159400-DA80-8D71-02B5-40CCC37E078E}"/>
              </a:ext>
            </a:extLst>
          </p:cNvPr>
          <p:cNvSpPr txBox="1"/>
          <p:nvPr/>
        </p:nvSpPr>
        <p:spPr>
          <a:xfrm>
            <a:off x="6554851" y="1581546"/>
            <a:ext cx="50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89" baseline="-15325" dirty="0">
                <a:solidFill>
                  <a:srgbClr val="006FC0"/>
                </a:solidFill>
                <a:latin typeface="Cambria Math"/>
                <a:cs typeface="Cambria Math"/>
              </a:rPr>
              <a:t>1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5" name="object 62">
            <a:extLst>
              <a:ext uri="{FF2B5EF4-FFF2-40B4-BE49-F238E27FC236}">
                <a16:creationId xmlns:a16="http://schemas.microsoft.com/office/drawing/2014/main" id="{9E8E2C51-F375-8661-D699-D1BDCDF46D4A}"/>
              </a:ext>
            </a:extLst>
          </p:cNvPr>
          <p:cNvSpPr txBox="1"/>
          <p:nvPr/>
        </p:nvSpPr>
        <p:spPr>
          <a:xfrm>
            <a:off x="3039619" y="1374282"/>
            <a:ext cx="30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76" name="object 63">
            <a:extLst>
              <a:ext uri="{FF2B5EF4-FFF2-40B4-BE49-F238E27FC236}">
                <a16:creationId xmlns:a16="http://schemas.microsoft.com/office/drawing/2014/main" id="{35A19CDB-B5D5-595F-2A12-6B92E34D94B9}"/>
              </a:ext>
            </a:extLst>
          </p:cNvPr>
          <p:cNvSpPr txBox="1"/>
          <p:nvPr/>
        </p:nvSpPr>
        <p:spPr>
          <a:xfrm>
            <a:off x="3311271" y="1615074"/>
            <a:ext cx="2400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80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77" name="object 64">
            <a:extLst>
              <a:ext uri="{FF2B5EF4-FFF2-40B4-BE49-F238E27FC236}">
                <a16:creationId xmlns:a16="http://schemas.microsoft.com/office/drawing/2014/main" id="{87EB4B03-E1D1-740D-D2A8-409A9A0E55A8}"/>
              </a:ext>
            </a:extLst>
          </p:cNvPr>
          <p:cNvSpPr/>
          <p:nvPr/>
        </p:nvSpPr>
        <p:spPr>
          <a:xfrm>
            <a:off x="3925952" y="1964832"/>
            <a:ext cx="2068195" cy="2045970"/>
          </a:xfrm>
          <a:custGeom>
            <a:avLst/>
            <a:gdLst/>
            <a:ahLst/>
            <a:cxnLst/>
            <a:rect l="l" t="t" r="r" b="b"/>
            <a:pathLst>
              <a:path w="2068195" h="2045970">
                <a:moveTo>
                  <a:pt x="2067814" y="56896"/>
                </a:moveTo>
                <a:lnTo>
                  <a:pt x="2030006" y="38100"/>
                </a:lnTo>
                <a:lnTo>
                  <a:pt x="1953387" y="0"/>
                </a:lnTo>
                <a:lnTo>
                  <a:pt x="1953463" y="38150"/>
                </a:lnTo>
                <a:lnTo>
                  <a:pt x="13208" y="42164"/>
                </a:lnTo>
                <a:lnTo>
                  <a:pt x="13208" y="61468"/>
                </a:lnTo>
                <a:lnTo>
                  <a:pt x="0" y="75184"/>
                </a:lnTo>
                <a:lnTo>
                  <a:pt x="1972297" y="1980018"/>
                </a:lnTo>
                <a:lnTo>
                  <a:pt x="1945894" y="2007362"/>
                </a:lnTo>
                <a:lnTo>
                  <a:pt x="2067814" y="2045716"/>
                </a:lnTo>
                <a:lnTo>
                  <a:pt x="2049297" y="1993265"/>
                </a:lnTo>
                <a:lnTo>
                  <a:pt x="2025269" y="1925193"/>
                </a:lnTo>
                <a:lnTo>
                  <a:pt x="1998827" y="1952574"/>
                </a:lnTo>
                <a:lnTo>
                  <a:pt x="59969" y="80175"/>
                </a:lnTo>
                <a:lnTo>
                  <a:pt x="1953552" y="76250"/>
                </a:lnTo>
                <a:lnTo>
                  <a:pt x="1953641" y="114300"/>
                </a:lnTo>
                <a:lnTo>
                  <a:pt x="2067814" y="56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65">
            <a:extLst>
              <a:ext uri="{FF2B5EF4-FFF2-40B4-BE49-F238E27FC236}">
                <a16:creationId xmlns:a16="http://schemas.microsoft.com/office/drawing/2014/main" id="{8F6DCA7D-5E83-317F-1D42-F3818F2AA66E}"/>
              </a:ext>
            </a:extLst>
          </p:cNvPr>
          <p:cNvSpPr txBox="1"/>
          <p:nvPr/>
        </p:nvSpPr>
        <p:spPr>
          <a:xfrm>
            <a:off x="4828795" y="1632728"/>
            <a:ext cx="275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79" name="object 66">
            <a:extLst>
              <a:ext uri="{FF2B5EF4-FFF2-40B4-BE49-F238E27FC236}">
                <a16:creationId xmlns:a16="http://schemas.microsoft.com/office/drawing/2014/main" id="{D60FB1C1-B32D-EBFB-DB28-396F33094049}"/>
              </a:ext>
            </a:extLst>
          </p:cNvPr>
          <p:cNvSpPr txBox="1"/>
          <p:nvPr/>
        </p:nvSpPr>
        <p:spPr>
          <a:xfrm>
            <a:off x="4606799" y="1260871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0" name="object 67">
            <a:extLst>
              <a:ext uri="{FF2B5EF4-FFF2-40B4-BE49-F238E27FC236}">
                <a16:creationId xmlns:a16="http://schemas.microsoft.com/office/drawing/2014/main" id="{8B284836-DF54-A059-DDA5-53F876C42634}"/>
              </a:ext>
            </a:extLst>
          </p:cNvPr>
          <p:cNvSpPr txBox="1"/>
          <p:nvPr/>
        </p:nvSpPr>
        <p:spPr>
          <a:xfrm>
            <a:off x="3931794" y="2496581"/>
            <a:ext cx="3676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1" name="object 68">
            <a:extLst>
              <a:ext uri="{FF2B5EF4-FFF2-40B4-BE49-F238E27FC236}">
                <a16:creationId xmlns:a16="http://schemas.microsoft.com/office/drawing/2014/main" id="{410AAB77-4FC0-1535-3116-038B25A32CB7}"/>
              </a:ext>
            </a:extLst>
          </p:cNvPr>
          <p:cNvSpPr txBox="1"/>
          <p:nvPr/>
        </p:nvSpPr>
        <p:spPr>
          <a:xfrm>
            <a:off x="3709798" y="2122516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2" name="object 69">
            <a:extLst>
              <a:ext uri="{FF2B5EF4-FFF2-40B4-BE49-F238E27FC236}">
                <a16:creationId xmlns:a16="http://schemas.microsoft.com/office/drawing/2014/main" id="{AB7CF249-51F0-C5F8-A1BF-0662A73FA698}"/>
              </a:ext>
            </a:extLst>
          </p:cNvPr>
          <p:cNvSpPr txBox="1"/>
          <p:nvPr/>
        </p:nvSpPr>
        <p:spPr>
          <a:xfrm>
            <a:off x="3898519" y="3278343"/>
            <a:ext cx="27559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3" name="object 70">
            <a:extLst>
              <a:ext uri="{FF2B5EF4-FFF2-40B4-BE49-F238E27FC236}">
                <a16:creationId xmlns:a16="http://schemas.microsoft.com/office/drawing/2014/main" id="{884D3FBC-CB47-887B-2985-23F2492A27B6}"/>
              </a:ext>
            </a:extLst>
          </p:cNvPr>
          <p:cNvSpPr txBox="1"/>
          <p:nvPr/>
        </p:nvSpPr>
        <p:spPr>
          <a:xfrm>
            <a:off x="3676524" y="2906487"/>
            <a:ext cx="636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7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4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7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4" name="object 71">
            <a:extLst>
              <a:ext uri="{FF2B5EF4-FFF2-40B4-BE49-F238E27FC236}">
                <a16:creationId xmlns:a16="http://schemas.microsoft.com/office/drawing/2014/main" id="{5D60C050-178D-E97F-5691-916C300D77BD}"/>
              </a:ext>
            </a:extLst>
          </p:cNvPr>
          <p:cNvSpPr txBox="1"/>
          <p:nvPr/>
        </p:nvSpPr>
        <p:spPr>
          <a:xfrm>
            <a:off x="4823969" y="4227540"/>
            <a:ext cx="3676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5" name="object 72">
            <a:extLst>
              <a:ext uri="{FF2B5EF4-FFF2-40B4-BE49-F238E27FC236}">
                <a16:creationId xmlns:a16="http://schemas.microsoft.com/office/drawing/2014/main" id="{898D5534-3877-F6DA-E346-6FB9317A6EE0}"/>
              </a:ext>
            </a:extLst>
          </p:cNvPr>
          <p:cNvSpPr txBox="1"/>
          <p:nvPr/>
        </p:nvSpPr>
        <p:spPr>
          <a:xfrm>
            <a:off x="4601973" y="3854161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7A89D-DA82-ABAD-8C60-8B8301EC5524}"/>
                  </a:ext>
                </a:extLst>
              </p:cNvPr>
              <p:cNvSpPr txBox="1"/>
              <p:nvPr/>
            </p:nvSpPr>
            <p:spPr>
              <a:xfrm>
                <a:off x="8437752" y="1799350"/>
                <a:ext cx="33931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évalue non pas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quelconque</a:t>
                </a:r>
                <a:r>
                  <a:rPr lang="en-US" dirty="0"/>
                  <a:t> mais </a:t>
                </a:r>
                <a:r>
                  <a:rPr lang="en-US" dirty="0" err="1"/>
                  <a:t>directment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la politique </a:t>
                </a:r>
                <a:r>
                  <a:rPr lang="en-US" dirty="0" err="1"/>
                  <a:t>optimale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7A89D-DA82-ABAD-8C60-8B8301EC5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52" y="1799350"/>
                <a:ext cx="3393188" cy="923330"/>
              </a:xfrm>
              <a:prstGeom prst="rect">
                <a:avLst/>
              </a:prstGeom>
              <a:blipFill>
                <a:blip r:embed="rId6"/>
                <a:stretch>
                  <a:fillRect l="-1436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83DE8C-704E-6CB5-D331-11218ACE2535}"/>
                  </a:ext>
                </a:extLst>
              </p:cNvPr>
              <p:cNvSpPr txBox="1"/>
              <p:nvPr/>
            </p:nvSpPr>
            <p:spPr>
              <a:xfrm>
                <a:off x="107824" y="5697123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′∈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83DE8C-704E-6CB5-D331-11218AC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4" y="5697123"/>
                <a:ext cx="6172200" cy="988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1EC1D3-5CAE-ABE0-93BB-1CA42D69CC8A}"/>
                  </a:ext>
                </a:extLst>
              </p:cNvPr>
              <p:cNvSpPr txBox="1"/>
              <p:nvPr/>
            </p:nvSpPr>
            <p:spPr>
              <a:xfrm>
                <a:off x="5791200" y="5556519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func>
                        <m:func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1EC1D3-5CAE-ABE0-93BB-1CA42D69C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5556519"/>
                <a:ext cx="6172200" cy="988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18E39-D209-7E5C-16CC-FD64D9F51EA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77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934F8AE8-1021-3958-E662-ACF0DACF5EE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Value </a:t>
            </a:r>
            <a:r>
              <a:rPr lang="fr-FR" sz="4300" kern="0" dirty="0" err="1"/>
              <a:t>Iteration</a:t>
            </a:r>
            <a:endParaRPr lang="fr-FR" sz="4300" kern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317B2-C07F-1356-B13E-093FBFEB1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62" y="2454825"/>
            <a:ext cx="5442601" cy="4081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157FC-EC6A-53E0-F9D0-E122757AD012}"/>
                  </a:ext>
                </a:extLst>
              </p:cNvPr>
              <p:cNvSpPr/>
              <p:nvPr/>
            </p:nvSpPr>
            <p:spPr>
              <a:xfrm>
                <a:off x="8180013" y="34290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157FC-EC6A-53E0-F9D0-E122757AD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013" y="3429000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5D666CF-9389-B387-9129-B91134BDF6D5}"/>
              </a:ext>
            </a:extLst>
          </p:cNvPr>
          <p:cNvCxnSpPr>
            <a:cxnSpLocks/>
            <a:stCxn id="16" idx="1"/>
            <a:endCxn id="16" idx="3"/>
          </p:cNvCxnSpPr>
          <p:nvPr/>
        </p:nvCxnSpPr>
        <p:spPr>
          <a:xfrm rot="10800000" flipH="1">
            <a:off x="8180013" y="3886200"/>
            <a:ext cx="1752600" cy="12700"/>
          </a:xfrm>
          <a:prstGeom prst="curvedConnector5">
            <a:avLst>
              <a:gd name="adj1" fmla="val -13043"/>
              <a:gd name="adj2" fmla="val 7275000"/>
              <a:gd name="adj3" fmla="val 1130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C1089C-2B4D-042B-E23A-32DFDF953DE9}"/>
                  </a:ext>
                </a:extLst>
              </p:cNvPr>
              <p:cNvSpPr txBox="1"/>
              <p:nvPr/>
            </p:nvSpPr>
            <p:spPr>
              <a:xfrm>
                <a:off x="7105341" y="2559992"/>
                <a:ext cx="3739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F0"/>
                    </a:solidFill>
                  </a:rPr>
                  <a:t>Évaluation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dirty="0"/>
                  <a:t> la politique optimale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C1089C-2B4D-042B-E23A-32DFDF953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41" y="2559992"/>
                <a:ext cx="3739357" cy="369332"/>
              </a:xfrm>
              <a:prstGeom prst="rect">
                <a:avLst/>
              </a:prstGeom>
              <a:blipFill>
                <a:blip r:embed="rId5"/>
                <a:stretch>
                  <a:fillRect l="-1468" t="-9836" r="-81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5388D69-1AA0-6971-2878-D1258C19BCAB}"/>
              </a:ext>
            </a:extLst>
          </p:cNvPr>
          <p:cNvSpPr txBox="1"/>
          <p:nvPr/>
        </p:nvSpPr>
        <p:spPr>
          <a:xfrm>
            <a:off x="381000" y="1301386"/>
            <a:ext cx="1066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Value </a:t>
            </a:r>
            <a:r>
              <a:rPr lang="fr-FR" dirty="0" err="1">
                <a:solidFill>
                  <a:srgbClr val="00B0F0"/>
                </a:solidFill>
              </a:rPr>
              <a:t>Iteration</a:t>
            </a:r>
            <a:endParaRPr lang="fr-FR" dirty="0">
              <a:solidFill>
                <a:srgbClr val="00B0F0"/>
              </a:solidFill>
            </a:endParaRP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pour résoudre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r>
              <a:rPr lang="fr-FR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A49BA1-9008-F254-E555-6735B36D58E5}"/>
                  </a:ext>
                </a:extLst>
              </p:cNvPr>
              <p:cNvSpPr txBox="1"/>
              <p:nvPr/>
            </p:nvSpPr>
            <p:spPr>
              <a:xfrm>
                <a:off x="6173469" y="5062344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func>
                        <m:func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A49BA1-9008-F254-E555-6735B36D5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469" y="5062344"/>
                <a:ext cx="6172200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9061C-E086-EC7C-701D-0E70A7EB0C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52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Environnement </a:t>
            </a:r>
            <a:r>
              <a:rPr lang="fr-FR" spc="-20" dirty="0" err="1"/>
              <a:t>Shaping</a:t>
            </a:r>
            <a:endParaRPr lang="fr-FR" spc="-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529B2-A4FC-1778-AFB5-4D01515DAE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92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47C43D-E623-D6A8-91F8-0F911B1BADAE}"/>
              </a:ext>
            </a:extLst>
          </p:cNvPr>
          <p:cNvSpPr/>
          <p:nvPr/>
        </p:nvSpPr>
        <p:spPr>
          <a:xfrm>
            <a:off x="124131" y="3072458"/>
            <a:ext cx="2119959" cy="2418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l’environnement #1 : états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73FA8-6A27-9738-838E-5909EDA6F3F4}"/>
              </a:ext>
            </a:extLst>
          </p:cNvPr>
          <p:cNvSpPr txBox="1"/>
          <p:nvPr/>
        </p:nvSpPr>
        <p:spPr>
          <a:xfrm>
            <a:off x="533400" y="14478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Espace d’observation : doit être assez condensé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Assez </a:t>
            </a:r>
            <a:r>
              <a:rPr lang="fr-FR" dirty="0">
                <a:solidFill>
                  <a:srgbClr val="FF0000"/>
                </a:solidFill>
              </a:rPr>
              <a:t>riche</a:t>
            </a:r>
            <a:r>
              <a:rPr lang="fr-FR" dirty="0"/>
              <a:t> pour contenir toute l’information importante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Assez </a:t>
            </a:r>
            <a:r>
              <a:rPr lang="fr-FR" dirty="0">
                <a:solidFill>
                  <a:srgbClr val="FF0000"/>
                </a:solidFill>
              </a:rPr>
              <a:t>petit</a:t>
            </a:r>
            <a:r>
              <a:rPr lang="fr-FR" dirty="0"/>
              <a:t> pour permettre un apprentissage rapide</a:t>
            </a:r>
            <a:endParaRPr lang="en-US" dirty="0"/>
          </a:p>
        </p:txBody>
      </p:sp>
      <p:pic>
        <p:nvPicPr>
          <p:cNvPr id="6" name="Picture 2" descr="Étiquette : Mario Bros">
            <a:extLst>
              <a:ext uri="{FF2B5EF4-FFF2-40B4-BE49-F238E27FC236}">
                <a16:creationId xmlns:a16="http://schemas.microsoft.com/office/drawing/2014/main" id="{7B4E0CE2-36D0-2B30-8547-15DA272DC420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3247338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Étiquette : Mario Bros">
            <a:extLst>
              <a:ext uri="{FF2B5EF4-FFF2-40B4-BE49-F238E27FC236}">
                <a16:creationId xmlns:a16="http://schemas.microsoft.com/office/drawing/2014/main" id="{EE953F7A-C5C5-9E6D-C303-D3BE1AA5EDFE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3247337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Étiquette : Mario Bros">
            <a:extLst>
              <a:ext uri="{FF2B5EF4-FFF2-40B4-BE49-F238E27FC236}">
                <a16:creationId xmlns:a16="http://schemas.microsoft.com/office/drawing/2014/main" id="{2770EF07-A7E3-40C1-9C42-C5FD2D8AC21F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6225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92218-7A7A-133C-12E4-59449E2DF555}"/>
                  </a:ext>
                </a:extLst>
              </p:cNvPr>
              <p:cNvSpPr txBox="1"/>
              <p:nvPr/>
            </p:nvSpPr>
            <p:spPr>
              <a:xfrm>
                <a:off x="124131" y="3251896"/>
                <a:ext cx="20874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/>
                  <a:t>True</a:t>
                </a:r>
                <a:r>
                  <a:rPr lang="fr-FR" dirty="0"/>
                  <a:t> environnement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𝑒𝑛𝑣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92218-7A7A-133C-12E4-59449E2D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1" y="3251896"/>
                <a:ext cx="2087403" cy="646331"/>
              </a:xfrm>
              <a:prstGeom prst="rect">
                <a:avLst/>
              </a:prstGeom>
              <a:blipFill>
                <a:blip r:embed="rId4"/>
                <a:stretch>
                  <a:fillRect l="-2332" t="-4717" r="-408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B6C2-06CD-4DCC-DA14-D678ABDD4085}"/>
                  </a:ext>
                </a:extLst>
              </p:cNvPr>
              <p:cNvSpPr txBox="1"/>
              <p:nvPr/>
            </p:nvSpPr>
            <p:spPr>
              <a:xfrm>
                <a:off x="2943262" y="2423768"/>
                <a:ext cx="16706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×240×220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B6C2-06CD-4DCC-DA14-D678ABDD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262" y="2423768"/>
                <a:ext cx="16706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Étiquette : Mario Bros">
            <a:extLst>
              <a:ext uri="{FF2B5EF4-FFF2-40B4-BE49-F238E27FC236}">
                <a16:creationId xmlns:a16="http://schemas.microsoft.com/office/drawing/2014/main" id="{33E2EA1B-CDFD-0A13-69B4-BBBBAAD05352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570" y="3104219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Étiquette : Mario Bros">
            <a:extLst>
              <a:ext uri="{FF2B5EF4-FFF2-40B4-BE49-F238E27FC236}">
                <a16:creationId xmlns:a16="http://schemas.microsoft.com/office/drawing/2014/main" id="{71EC6E52-3960-403D-EA3C-D953DB50BA8C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665" y="305917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Étiquette : Mario Bros">
            <a:extLst>
              <a:ext uri="{FF2B5EF4-FFF2-40B4-BE49-F238E27FC236}">
                <a16:creationId xmlns:a16="http://schemas.microsoft.com/office/drawing/2014/main" id="{AB9F1155-DA34-30E3-B24C-8D29E1412867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065" y="305917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Étiquette : Mario Bros">
            <a:extLst>
              <a:ext uri="{FF2B5EF4-FFF2-40B4-BE49-F238E27FC236}">
                <a16:creationId xmlns:a16="http://schemas.microsoft.com/office/drawing/2014/main" id="{45BA6DE3-CDBF-D6C5-0F01-37F55F96CB69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085" y="3059175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Étiquette : Mario Bros">
            <a:extLst>
              <a:ext uri="{FF2B5EF4-FFF2-40B4-BE49-F238E27FC236}">
                <a16:creationId xmlns:a16="http://schemas.microsoft.com/office/drawing/2014/main" id="{11CA4D95-30E1-15F3-A80C-0036DEF4D282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105" y="307441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399A4-1BFF-5C55-9BD1-90F017E53806}"/>
                  </a:ext>
                </a:extLst>
              </p:cNvPr>
              <p:cNvSpPr txBox="1"/>
              <p:nvPr/>
            </p:nvSpPr>
            <p:spPr>
              <a:xfrm>
                <a:off x="7769400" y="245166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4×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399A4-1BFF-5C55-9BD1-90F017E53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00" y="2451660"/>
                <a:ext cx="1524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59FDCC-1BAC-5F6C-A907-7B268C68020A}"/>
                  </a:ext>
                </a:extLst>
              </p:cNvPr>
              <p:cNvSpPr txBox="1"/>
              <p:nvPr/>
            </p:nvSpPr>
            <p:spPr>
              <a:xfrm>
                <a:off x="5162865" y="2442687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59FDCC-1BAC-5F6C-A907-7B268C680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865" y="2442687"/>
                <a:ext cx="15240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74C9537A-3A66-1158-0165-EBE4D15DBAA7}"/>
              </a:ext>
            </a:extLst>
          </p:cNvPr>
          <p:cNvSpPr/>
          <p:nvPr/>
        </p:nvSpPr>
        <p:spPr>
          <a:xfrm>
            <a:off x="2400300" y="3758211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A9B325C-217E-0EA3-24AE-88CC0E44D05E}"/>
              </a:ext>
            </a:extLst>
          </p:cNvPr>
          <p:cNvSpPr/>
          <p:nvPr/>
        </p:nvSpPr>
        <p:spPr>
          <a:xfrm>
            <a:off x="4712953" y="3773593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8D7B86C-8E34-D71B-8DF3-0D02C8C19E63}"/>
              </a:ext>
            </a:extLst>
          </p:cNvPr>
          <p:cNvSpPr/>
          <p:nvPr/>
        </p:nvSpPr>
        <p:spPr>
          <a:xfrm>
            <a:off x="6485573" y="3742969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4305F4D-84FF-16F8-F7BF-92D2CE915706}"/>
              </a:ext>
            </a:extLst>
          </p:cNvPr>
          <p:cNvSpPr/>
          <p:nvPr/>
        </p:nvSpPr>
        <p:spPr>
          <a:xfrm>
            <a:off x="10143173" y="3740620"/>
            <a:ext cx="875880" cy="24926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B9E366-2C14-CD59-3625-113100D3DD50}"/>
                  </a:ext>
                </a:extLst>
              </p:cNvPr>
              <p:cNvSpPr txBox="1"/>
              <p:nvPr/>
            </p:nvSpPr>
            <p:spPr>
              <a:xfrm>
                <a:off x="11037085" y="3630958"/>
                <a:ext cx="875879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𝑎𝑔𝑒𝑛𝑡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B9E366-2C14-CD59-3625-113100D3D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7085" y="3630958"/>
                <a:ext cx="875879" cy="391902"/>
              </a:xfrm>
              <a:prstGeom prst="rect">
                <a:avLst/>
              </a:prstGeom>
              <a:blipFill>
                <a:blip r:embed="rId10"/>
                <a:stretch>
                  <a:fillRect r="-3216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1F500D3D-F95D-B9E6-F0CA-5331D7424095}"/>
              </a:ext>
            </a:extLst>
          </p:cNvPr>
          <p:cNvSpPr/>
          <p:nvPr/>
        </p:nvSpPr>
        <p:spPr>
          <a:xfrm>
            <a:off x="7141130" y="2234653"/>
            <a:ext cx="2745582" cy="3786551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881190-F305-C09C-9022-437A757E5114}"/>
                  </a:ext>
                </a:extLst>
              </p:cNvPr>
              <p:cNvSpPr txBox="1"/>
              <p:nvPr/>
            </p:nvSpPr>
            <p:spPr>
              <a:xfrm>
                <a:off x="7637855" y="1602617"/>
                <a:ext cx="2001445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𝑎𝑔𝑒𝑛𝑡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881190-F305-C09C-9022-437A757E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855" y="1602617"/>
                <a:ext cx="2001445" cy="391902"/>
              </a:xfrm>
              <a:prstGeom prst="rect">
                <a:avLst/>
              </a:prstGeom>
              <a:blipFill>
                <a:blip r:embed="rId12"/>
                <a:stretch>
                  <a:fillRect l="-2744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eft Brace 53">
            <a:extLst>
              <a:ext uri="{FF2B5EF4-FFF2-40B4-BE49-F238E27FC236}">
                <a16:creationId xmlns:a16="http://schemas.microsoft.com/office/drawing/2014/main" id="{558B14CF-BFD6-AA9B-8123-FF510B66AF70}"/>
              </a:ext>
            </a:extLst>
          </p:cNvPr>
          <p:cNvSpPr/>
          <p:nvPr/>
        </p:nvSpPr>
        <p:spPr>
          <a:xfrm rot="16200000">
            <a:off x="4381621" y="3899832"/>
            <a:ext cx="369332" cy="486536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EF189D-9F28-92AC-E190-B67B4E64490E}"/>
              </a:ext>
            </a:extLst>
          </p:cNvPr>
          <p:cNvSpPr txBox="1"/>
          <p:nvPr/>
        </p:nvSpPr>
        <p:spPr>
          <a:xfrm>
            <a:off x="2086484" y="6551524"/>
            <a:ext cx="594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Pré-traitement de l’état pour faciliter l’entrainement</a:t>
            </a:r>
            <a:endParaRPr lang="en-US" dirty="0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C2A74DFD-06AE-4C80-FE84-B9B138A8201F}"/>
              </a:ext>
            </a:extLst>
          </p:cNvPr>
          <p:cNvSpPr/>
          <p:nvPr/>
        </p:nvSpPr>
        <p:spPr>
          <a:xfrm rot="16200000">
            <a:off x="10691711" y="5417651"/>
            <a:ext cx="369332" cy="1812938"/>
          </a:xfrm>
          <a:prstGeom prst="leftBrace">
            <a:avLst/>
          </a:prstGeom>
          <a:ln w="38100">
            <a:solidFill>
              <a:srgbClr val="F9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36B700-6D43-D3FF-12D2-1B8102C8EEDA}"/>
              </a:ext>
            </a:extLst>
          </p:cNvPr>
          <p:cNvSpPr txBox="1"/>
          <p:nvPr/>
        </p:nvSpPr>
        <p:spPr>
          <a:xfrm>
            <a:off x="10507513" y="6508786"/>
            <a:ext cx="238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Agent</a:t>
            </a:r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BDE34DFD-2DB0-1541-9825-AAB6F59FFA94}"/>
              </a:ext>
            </a:extLst>
          </p:cNvPr>
          <p:cNvSpPr/>
          <p:nvPr/>
        </p:nvSpPr>
        <p:spPr>
          <a:xfrm>
            <a:off x="2400300" y="5125539"/>
            <a:ext cx="4598670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C433F-076F-01E5-9114-EBA2AA6686EB}"/>
                  </a:ext>
                </a:extLst>
              </p:cNvPr>
              <p:cNvSpPr txBox="1"/>
              <p:nvPr/>
            </p:nvSpPr>
            <p:spPr>
              <a:xfrm>
                <a:off x="3434074" y="5268657"/>
                <a:ext cx="2694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0" dirty="0" err="1">
                    <a:latin typeface="Cambria Math" panose="02040503050406030204" pitchFamily="18" charset="0"/>
                  </a:rPr>
                  <a:t>Feature</a:t>
                </a:r>
                <a:r>
                  <a:rPr lang="fr-FR" b="0" dirty="0">
                    <a:latin typeface="Cambria Math" panose="02040503050406030204" pitchFamily="18" charset="0"/>
                  </a:rPr>
                  <a:t> </a:t>
                </a:r>
                <a:r>
                  <a:rPr lang="fr-FR" b="0" dirty="0" err="1">
                    <a:latin typeface="Cambria Math" panose="02040503050406030204" pitchFamily="18" charset="0"/>
                  </a:rPr>
                  <a:t>extractor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C433F-076F-01E5-9114-EBA2AA668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74" y="5268657"/>
                <a:ext cx="2694952" cy="369332"/>
              </a:xfrm>
              <a:prstGeom prst="rect">
                <a:avLst/>
              </a:prstGeom>
              <a:blipFill>
                <a:blip r:embed="rId13"/>
                <a:stretch>
                  <a:fillRect l="-1810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362FBB-EA6D-0FD3-9311-2975C2FD41C0}"/>
                  </a:ext>
                </a:extLst>
              </p:cNvPr>
              <p:cNvSpPr txBox="1"/>
              <p:nvPr/>
            </p:nvSpPr>
            <p:spPr>
              <a:xfrm>
                <a:off x="8188954" y="4605302"/>
                <a:ext cx="653640" cy="1326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362FBB-EA6D-0FD3-9311-2975C2FD4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954" y="4605302"/>
                <a:ext cx="653640" cy="13267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4E36BB-1CEC-FDFA-24D5-6555CAB820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83065" y="6475813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910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6F53BCE0-AF00-0837-59A5-EFE10F34BD5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 #2 : </a:t>
            </a:r>
            <a:r>
              <a:rPr lang="fr-FR" sz="4300" kern="0" dirty="0" err="1"/>
              <a:t>reward</a:t>
            </a:r>
            <a:endParaRPr lang="fr-FR" sz="4300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9E65C-AA38-62AA-E6D8-9523E972A8A3}"/>
              </a:ext>
            </a:extLst>
          </p:cNvPr>
          <p:cNvSpPr txBox="1"/>
          <p:nvPr/>
        </p:nvSpPr>
        <p:spPr>
          <a:xfrm>
            <a:off x="250155" y="1207570"/>
            <a:ext cx="10464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</a:t>
            </a:r>
            <a:r>
              <a:rPr lang="fr-FR" dirty="0" err="1"/>
              <a:t>reward</a:t>
            </a:r>
            <a:r>
              <a:rPr lang="fr-FR" dirty="0"/>
              <a:t> comme </a:t>
            </a:r>
            <a:r>
              <a:rPr lang="fr-FR" dirty="0">
                <a:solidFill>
                  <a:srgbClr val="FF0000"/>
                </a:solidFill>
              </a:rPr>
              <a:t>but</a:t>
            </a:r>
            <a:r>
              <a:rPr lang="fr-FR" dirty="0"/>
              <a:t> : L’agent maximise la </a:t>
            </a:r>
            <a:r>
              <a:rPr lang="fr-FR" dirty="0" err="1"/>
              <a:t>reward</a:t>
            </a:r>
            <a:r>
              <a:rPr lang="fr-FR" dirty="0"/>
              <a:t>, il faut donc la design pour qu’elle corresponde à </a:t>
            </a:r>
            <a:r>
              <a:rPr lang="fr-FR" u="sng" dirty="0"/>
              <a:t>votre</a:t>
            </a:r>
            <a:r>
              <a:rPr lang="fr-FR" dirty="0"/>
              <a:t> but</a:t>
            </a:r>
          </a:p>
          <a:p>
            <a:r>
              <a:rPr lang="fr-FR" dirty="0"/>
              <a:t>La </a:t>
            </a:r>
            <a:r>
              <a:rPr lang="fr-FR" dirty="0" err="1"/>
              <a:t>reward</a:t>
            </a:r>
            <a:r>
              <a:rPr lang="fr-FR" dirty="0"/>
              <a:t> comme </a:t>
            </a:r>
            <a:r>
              <a:rPr lang="fr-FR" dirty="0">
                <a:solidFill>
                  <a:srgbClr val="FF0000"/>
                </a:solidFill>
              </a:rPr>
              <a:t>signal</a:t>
            </a:r>
            <a:r>
              <a:rPr lang="fr-FR" dirty="0"/>
              <a:t> : Les valeurs relatives de la </a:t>
            </a:r>
            <a:r>
              <a:rPr lang="fr-FR" dirty="0" err="1"/>
              <a:t>reward</a:t>
            </a:r>
            <a:r>
              <a:rPr lang="fr-FR" dirty="0"/>
              <a:t> aident l’agent à apprendre ce qu’il doit faire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26ADDFAA-C649-AB2F-7E22-37D5F718CA7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0154" y="2831166"/>
              <a:ext cx="7827045" cy="21097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50">
                      <a:extLst>
                        <a:ext uri="{9D8B030D-6E8A-4147-A177-3AD203B41FA5}">
                          <a16:colId xmlns:a16="http://schemas.microsoft.com/office/drawing/2014/main" val="2898241389"/>
                        </a:ext>
                      </a:extLst>
                    </a:gridCol>
                    <a:gridCol w="2568250">
                      <a:extLst>
                        <a:ext uri="{9D8B030D-6E8A-4147-A177-3AD203B41FA5}">
                          <a16:colId xmlns:a16="http://schemas.microsoft.com/office/drawing/2014/main" val="3952962491"/>
                        </a:ext>
                      </a:extLst>
                    </a:gridCol>
                    <a:gridCol w="3591845">
                      <a:extLst>
                        <a:ext uri="{9D8B030D-6E8A-4147-A177-3AD203B41FA5}">
                          <a16:colId xmlns:a16="http://schemas.microsoft.com/office/drawing/2014/main" val="3579777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sparse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dense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346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quand niveau réussi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7738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+1/-1 en fin de partie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dirty="0"/>
                            <a:t>pour </a:t>
                          </a:r>
                          <a:r>
                            <a:rPr lang="en-US" dirty="0" err="1"/>
                            <a:t>chaque</a:t>
                          </a:r>
                          <a:r>
                            <a:rPr lang="en-US" dirty="0"/>
                            <a:t> pièce </a:t>
                          </a:r>
                          <a:r>
                            <a:rPr lang="en-US" dirty="0" err="1"/>
                            <a:t>prise</a:t>
                          </a:r>
                          <a:r>
                            <a:rPr lang="en-US" dirty="0"/>
                            <a:t>, +/-100 </a:t>
                          </a:r>
                          <a:r>
                            <a:rPr lang="en-US" dirty="0" err="1"/>
                            <a:t>en</a:t>
                          </a:r>
                          <a:r>
                            <a:rPr lang="en-US" dirty="0"/>
                            <a:t> fin de </a:t>
                          </a:r>
                          <a:r>
                            <a:rPr lang="en-US" dirty="0" err="1"/>
                            <a:t>partie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7937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Labyrinthe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à la sortie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dirty="0" err="1"/>
                            <a:t>proximité</a:t>
                          </a:r>
                          <a:r>
                            <a:rPr lang="en-US" dirty="0"/>
                            <a:t> avec le but)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598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26ADDFAA-C649-AB2F-7E22-37D5F718CA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38164"/>
                  </p:ext>
                </p:extLst>
              </p:nvPr>
            </p:nvGraphicFramePr>
            <p:xfrm>
              <a:off x="250154" y="2831166"/>
              <a:ext cx="7827045" cy="21097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50">
                      <a:extLst>
                        <a:ext uri="{9D8B030D-6E8A-4147-A177-3AD203B41FA5}">
                          <a16:colId xmlns:a16="http://schemas.microsoft.com/office/drawing/2014/main" val="2898241389"/>
                        </a:ext>
                      </a:extLst>
                    </a:gridCol>
                    <a:gridCol w="2568250">
                      <a:extLst>
                        <a:ext uri="{9D8B030D-6E8A-4147-A177-3AD203B41FA5}">
                          <a16:colId xmlns:a16="http://schemas.microsoft.com/office/drawing/2014/main" val="3952962491"/>
                        </a:ext>
                      </a:extLst>
                    </a:gridCol>
                    <a:gridCol w="3591845">
                      <a:extLst>
                        <a:ext uri="{9D8B030D-6E8A-4147-A177-3AD203B41FA5}">
                          <a16:colId xmlns:a16="http://schemas.microsoft.com/office/drawing/2014/main" val="3579777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sparse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dense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34609"/>
                      </a:ext>
                    </a:extLst>
                  </a:tr>
                  <a:tr h="612267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quand niveau réussi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65347" r="-849" b="-1900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773804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+1/-1 en fin de partie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159048" r="-849" b="-8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7937948"/>
                      </a:ext>
                    </a:extLst>
                  </a:tr>
                  <a:tr h="486537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Labyrinthe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à la sortie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340000" r="-849" b="-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598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8A8E0CF-642F-DDDC-BA35-998988AAF342}"/>
              </a:ext>
            </a:extLst>
          </p:cNvPr>
          <p:cNvSpPr txBox="1"/>
          <p:nvPr/>
        </p:nvSpPr>
        <p:spPr>
          <a:xfrm>
            <a:off x="4724400" y="5306265"/>
            <a:ext cx="16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Reward</a:t>
            </a:r>
            <a:r>
              <a:rPr lang="fr-FR" dirty="0"/>
              <a:t> </a:t>
            </a:r>
            <a:r>
              <a:rPr lang="fr-FR" dirty="0" err="1"/>
              <a:t>shaping</a:t>
            </a:r>
            <a:endParaRPr lang="en-US" dirty="0"/>
          </a:p>
        </p:txBody>
      </p:sp>
      <p:pic>
        <p:nvPicPr>
          <p:cNvPr id="28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4D99F3C6-7D6B-C14A-10A3-3A3CF7F1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0" y="5974498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2A5DED-DE94-FDD8-85C0-87238E6402D3}"/>
              </a:ext>
            </a:extLst>
          </p:cNvPr>
          <p:cNvSpPr txBox="1"/>
          <p:nvPr/>
        </p:nvSpPr>
        <p:spPr>
          <a:xfrm>
            <a:off x="762000" y="5943600"/>
            <a:ext cx="370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Mal définir la </a:t>
            </a:r>
            <a:r>
              <a:rPr lang="fr-FR" dirty="0" err="1"/>
              <a:t>reward</a:t>
            </a:r>
            <a:r>
              <a:rPr lang="fr-FR" dirty="0"/>
              <a:t> peut amener à des comportements inattendus</a:t>
            </a:r>
            <a:endParaRPr lang="en-US" dirty="0"/>
          </a:p>
        </p:txBody>
      </p:sp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4859F7A3-A85D-8BCE-179C-B1875D2632CE}"/>
              </a:ext>
            </a:extLst>
          </p:cNvPr>
          <p:cNvSpPr/>
          <p:nvPr/>
        </p:nvSpPr>
        <p:spPr>
          <a:xfrm rot="10800000" flipH="1">
            <a:off x="3505200" y="4307171"/>
            <a:ext cx="1704542" cy="126743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Setting ourselves up for exploitation: RL in the wild">
            <a:extLst>
              <a:ext uri="{FF2B5EF4-FFF2-40B4-BE49-F238E27FC236}">
                <a16:creationId xmlns:a16="http://schemas.microsoft.com/office/drawing/2014/main" id="{9208C057-665D-AEBB-C46D-1FDE074C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159" y="3991793"/>
            <a:ext cx="3341021" cy="25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AB97DE-9951-AB23-A484-D2D3DE67732A}"/>
              </a:ext>
            </a:extLst>
          </p:cNvPr>
          <p:cNvSpPr txBox="1"/>
          <p:nvPr/>
        </p:nvSpPr>
        <p:spPr>
          <a:xfrm>
            <a:off x="250154" y="2014954"/>
            <a:ext cx="10417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Reward</a:t>
            </a:r>
            <a:r>
              <a:rPr lang="fr-FR" dirty="0"/>
              <a:t> </a:t>
            </a:r>
            <a:r>
              <a:rPr lang="fr-FR" dirty="0" err="1"/>
              <a:t>sparse</a:t>
            </a:r>
            <a:r>
              <a:rPr lang="fr-FR" dirty="0"/>
              <a:t> : </a:t>
            </a:r>
            <a:r>
              <a:rPr lang="fr-FR" dirty="0" err="1"/>
              <a:t>reward</a:t>
            </a:r>
            <a:r>
              <a:rPr lang="fr-FR" dirty="0"/>
              <a:t> rarement non nulle, difficile pour l’agent d’apprendre</a:t>
            </a:r>
          </a:p>
          <a:p>
            <a:r>
              <a:rPr lang="fr-FR" dirty="0" err="1"/>
              <a:t>Reward</a:t>
            </a:r>
            <a:r>
              <a:rPr lang="fr-FR" dirty="0"/>
              <a:t> dense : </a:t>
            </a:r>
            <a:r>
              <a:rPr lang="fr-FR" dirty="0" err="1"/>
              <a:t>reward</a:t>
            </a:r>
            <a:r>
              <a:rPr lang="fr-FR" dirty="0"/>
              <a:t> non uniforme, permet d’aider l’agent à accomplir des sous-objectifs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0CA8F9-EC3D-DF2E-E5EC-87FBF3A308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18020" y="6550959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2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2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39B8197B-0076-CCB8-7932-C0A0C14638E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 #3 : action</a:t>
            </a:r>
          </a:p>
        </p:txBody>
      </p:sp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5762E3CF-0B93-5466-E3BF-BFB8F3A3A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03" y="1898352"/>
            <a:ext cx="33866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9782C-0BF5-B265-937F-B26F4EFA4806}"/>
              </a:ext>
            </a:extLst>
          </p:cNvPr>
          <p:cNvSpPr txBox="1"/>
          <p:nvPr/>
        </p:nvSpPr>
        <p:spPr>
          <a:xfrm>
            <a:off x="5326960" y="58892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A76700-4A0B-A3A0-02CE-7E0E1887DCC4}"/>
                  </a:ext>
                </a:extLst>
              </p:cNvPr>
              <p:cNvSpPr txBox="1"/>
              <p:nvPr/>
            </p:nvSpPr>
            <p:spPr>
              <a:xfrm>
                <a:off x="5326960" y="1898352"/>
                <a:ext cx="640784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Actions : </a:t>
                </a:r>
              </a:p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, jump + , jump + , </a:t>
                </a:r>
                <a:r>
                  <a:rPr lang="fr-FR" dirty="0" err="1">
                    <a:sym typeface="Wingdings" panose="05000000000000000000" pitchFamily="2" charset="2"/>
                  </a:rPr>
                  <a:t>fireball</a:t>
                </a:r>
                <a:r>
                  <a:rPr lang="fr-FR" dirty="0">
                    <a:sym typeface="Wingdings" panose="05000000000000000000" pitchFamily="2" charset="2"/>
                  </a:rPr>
                  <a:t>, </a:t>
                </a:r>
                <a:r>
                  <a:rPr lang="fr-FR" dirty="0" err="1">
                    <a:sym typeface="Wingdings" panose="05000000000000000000" pitchFamily="2" charset="2"/>
                  </a:rPr>
                  <a:t>fireball</a:t>
                </a:r>
                <a:r>
                  <a:rPr lang="fr-FR" dirty="0">
                    <a:sym typeface="Wingdings" panose="05000000000000000000" pitchFamily="2" charset="2"/>
                  </a:rPr>
                  <a:t> + , … 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>
                    <a:sym typeface="Wingdings" panose="05000000000000000000" pitchFamily="2" charset="2"/>
                  </a:rPr>
                  <a:t>Actions « suffisantes » : </a:t>
                </a:r>
              </a:p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</a:t>
                </a:r>
                <a:r>
                  <a:rPr lang="fr-FR" dirty="0">
                    <a:sym typeface="Wingdings" panose="05000000000000000000" pitchFamily="2" charset="2"/>
                  </a:rPr>
                  <a:t>,  jump + }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A76700-4A0B-A3A0-02CE-7E0E1887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960" y="1898352"/>
                <a:ext cx="6407840" cy="1477328"/>
              </a:xfrm>
              <a:prstGeom prst="rect">
                <a:avLst/>
              </a:prstGeom>
              <a:blipFill>
                <a:blip r:embed="rId3"/>
                <a:stretch>
                  <a:fillRect l="-856" t="-2058" b="-53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3122567-6E6E-4F6E-FDF2-D751F10C3CD1}"/>
              </a:ext>
            </a:extLst>
          </p:cNvPr>
          <p:cNvSpPr txBox="1"/>
          <p:nvPr/>
        </p:nvSpPr>
        <p:spPr>
          <a:xfrm>
            <a:off x="228600" y="1383268"/>
            <a:ext cx="410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Réduire l’espace d’action le plus possible :</a:t>
            </a:r>
            <a:endParaRPr lang="en-US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579C-7333-533F-3FD9-3034D203C98B}"/>
              </a:ext>
            </a:extLst>
          </p:cNvPr>
          <p:cNvSpPr txBox="1"/>
          <p:nvPr/>
        </p:nvSpPr>
        <p:spPr>
          <a:xfrm>
            <a:off x="228600" y="4024229"/>
            <a:ext cx="311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Créer des actions automatisées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9F8046-3498-F9D3-B491-FD530240E292}"/>
                  </a:ext>
                </a:extLst>
              </p:cNvPr>
              <p:cNvSpPr txBox="1"/>
              <p:nvPr/>
            </p:nvSpPr>
            <p:spPr>
              <a:xfrm>
                <a:off x="304800" y="4516423"/>
                <a:ext cx="109728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= « kill </a:t>
                </a:r>
                <a:r>
                  <a:rPr lang="fr-FR" dirty="0" err="1"/>
                  <a:t>enemy</a:t>
                </a:r>
                <a:r>
                  <a:rPr lang="fr-FR" dirty="0"/>
                  <a:t> »</a:t>
                </a:r>
              </a:p>
              <a:p>
                <a:r>
                  <a:rPr lang="en-US" dirty="0"/>
                  <a:t>Prendre </a:t>
                </a:r>
                <a:r>
                  <a:rPr lang="en-US" dirty="0" err="1"/>
                  <a:t>l’action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 pour </a:t>
                </a:r>
                <a:r>
                  <a:rPr lang="en-US" dirty="0" err="1"/>
                  <a:t>effet</a:t>
                </a:r>
                <a:r>
                  <a:rPr lang="en-US" dirty="0"/>
                  <a:t> de </a:t>
                </a:r>
                <a:r>
                  <a:rPr lang="en-US" dirty="0" err="1"/>
                  <a:t>générer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suite de </a:t>
                </a:r>
                <a:r>
                  <a:rPr lang="en-US" dirty="0" err="1"/>
                  <a:t>commandes</a:t>
                </a:r>
                <a:r>
                  <a:rPr lang="en-US" dirty="0"/>
                  <a:t> </a:t>
                </a:r>
                <a:r>
                  <a:rPr lang="en-US" dirty="0" err="1"/>
                  <a:t>censé</a:t>
                </a:r>
                <a:r>
                  <a:rPr lang="en-US" dirty="0"/>
                  <a:t> </a:t>
                </a:r>
                <a:r>
                  <a:rPr lang="en-US" dirty="0" err="1"/>
                  <a:t>tuer</a:t>
                </a:r>
                <a:r>
                  <a:rPr lang="en-US" dirty="0"/>
                  <a:t> le prochain </a:t>
                </a:r>
                <a:r>
                  <a:rPr lang="en-US" dirty="0" err="1"/>
                  <a:t>ennemi</a:t>
                </a:r>
                <a:r>
                  <a:rPr lang="en-US" dirty="0"/>
                  <a:t> dans le jeu.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9F8046-3498-F9D3-B491-FD530240E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516423"/>
                <a:ext cx="10972800" cy="923330"/>
              </a:xfrm>
              <a:prstGeom prst="rect">
                <a:avLst/>
              </a:prstGeom>
              <a:blipFill>
                <a:blip r:embed="rId4"/>
                <a:stretch>
                  <a:fillRect l="-444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1C73C2-C25B-BD98-67D5-579AC2EDD2D0}"/>
                  </a:ext>
                </a:extLst>
              </p:cNvPr>
              <p:cNvSpPr txBox="1"/>
              <p:nvPr/>
            </p:nvSpPr>
            <p:spPr>
              <a:xfrm>
                <a:off x="295835" y="6018859"/>
                <a:ext cx="10972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u="sng" dirty="0"/>
                  <a:t>Remarque</a:t>
                </a:r>
                <a:r>
                  <a:rPr lang="fr-FR" dirty="0"/>
                  <a:t> : on peut même faire apprendre un « sous-agent » à apprendre à bien réaliser la macro-action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, et dans ce cas, on parle </a:t>
                </a:r>
                <a:r>
                  <a:rPr lang="fr-FR" dirty="0">
                    <a:solidFill>
                      <a:srgbClr val="F98300"/>
                    </a:solidFill>
                  </a:rPr>
                  <a:t>d’</a:t>
                </a:r>
                <a:r>
                  <a:rPr lang="fr-FR" i="1" dirty="0">
                    <a:solidFill>
                      <a:srgbClr val="F98300"/>
                    </a:solidFill>
                  </a:rPr>
                  <a:t>apprentissage par renforcement hiérarchique</a:t>
                </a:r>
                <a:r>
                  <a:rPr lang="fr-FR" i="1" dirty="0"/>
                  <a:t>.</a:t>
                </a:r>
                <a:endParaRPr lang="fr-F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1C73C2-C25B-BD98-67D5-579AC2EDD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5" y="6018859"/>
                <a:ext cx="10972800" cy="646331"/>
              </a:xfrm>
              <a:prstGeom prst="rect">
                <a:avLst/>
              </a:prstGeom>
              <a:blipFill>
                <a:blip r:embed="rId5"/>
                <a:stretch>
                  <a:fillRect l="-500" t="-4717" r="-27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33F063-F6D5-68D4-E092-7E2F32B25E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6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L Concepts">
            <a:extLst>
              <a:ext uri="{FF2B5EF4-FFF2-40B4-BE49-F238E27FC236}">
                <a16:creationId xmlns:a16="http://schemas.microsoft.com/office/drawing/2014/main" id="{C4A08296-4261-3C7E-3AC6-3CFBDD2F3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7" y="1258569"/>
            <a:ext cx="5572125" cy="209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phaGo">
            <a:extLst>
              <a:ext uri="{FF2B5EF4-FFF2-40B4-BE49-F238E27FC236}">
                <a16:creationId xmlns:a16="http://schemas.microsoft.com/office/drawing/2014/main" id="{12B9364E-5C2D-E455-4B73-8FC2B080B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98" y="4413397"/>
            <a:ext cx="2619390" cy="196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ame">
            <a:extLst>
              <a:ext uri="{FF2B5EF4-FFF2-40B4-BE49-F238E27FC236}">
                <a16:creationId xmlns:a16="http://schemas.microsoft.com/office/drawing/2014/main" id="{9BD9A00C-9187-AF6E-60C1-B8C2B63BF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86" y="1386234"/>
            <a:ext cx="1986257" cy="259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14" descr="Stacking Legos with Sawyer">
            <a:extLst>
              <a:ext uri="{FF2B5EF4-FFF2-40B4-BE49-F238E27FC236}">
                <a16:creationId xmlns:a16="http://schemas.microsoft.com/office/drawing/2014/main" id="{17D6600C-94E7-1FAD-B6F1-A5F3EF7EB4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2" name="Picture 18" descr="&quot;Cassie&quot;: Two-legged Robot">
            <a:extLst>
              <a:ext uri="{FF2B5EF4-FFF2-40B4-BE49-F238E27FC236}">
                <a16:creationId xmlns:a16="http://schemas.microsoft.com/office/drawing/2014/main" id="{4CB60084-3789-9CA2-DA3E-6F3352C8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637" y="5018883"/>
            <a:ext cx="1986258" cy="153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nomous Vehicle">
            <a:extLst>
              <a:ext uri="{FF2B5EF4-FFF2-40B4-BE49-F238E27FC236}">
                <a16:creationId xmlns:a16="http://schemas.microsoft.com/office/drawing/2014/main" id="{218C1EF9-3B9F-1F54-EDA2-BDD0B7D0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95" y="4603801"/>
            <a:ext cx="2763485" cy="138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bject 3">
            <a:extLst>
              <a:ext uri="{FF2B5EF4-FFF2-40B4-BE49-F238E27FC236}">
                <a16:creationId xmlns:a16="http://schemas.microsoft.com/office/drawing/2014/main" id="{97A3B3CD-CA05-080E-1CF1-13A0DB6EC5AB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Applications du RL</a:t>
            </a:r>
            <a:endParaRPr lang="en-US" sz="4300" kern="0" dirty="0"/>
          </a:p>
        </p:txBody>
      </p:sp>
      <p:pic>
        <p:nvPicPr>
          <p:cNvPr id="1046" name="Picture 22" descr="Walking Man">
            <a:extLst>
              <a:ext uri="{FF2B5EF4-FFF2-40B4-BE49-F238E27FC236}">
                <a16:creationId xmlns:a16="http://schemas.microsoft.com/office/drawing/2014/main" id="{6511B1F6-8E21-D331-AC8F-42301EBB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984" y="4986531"/>
            <a:ext cx="2778416" cy="156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169DB4-D86D-3AB1-DD12-F4F9EEFEA493}"/>
              </a:ext>
            </a:extLst>
          </p:cNvPr>
          <p:cNvCxnSpPr>
            <a:cxnSpLocks/>
            <a:stCxn id="1036" idx="3"/>
          </p:cNvCxnSpPr>
          <p:nvPr/>
        </p:nvCxnSpPr>
        <p:spPr>
          <a:xfrm flipV="1">
            <a:off x="2249643" y="2657429"/>
            <a:ext cx="1238094" cy="260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6DD319-46EC-8942-E1EE-88747389D671}"/>
              </a:ext>
            </a:extLst>
          </p:cNvPr>
          <p:cNvCxnSpPr>
            <a:cxnSpLocks/>
            <a:stCxn id="1034" idx="3"/>
          </p:cNvCxnSpPr>
          <p:nvPr/>
        </p:nvCxnSpPr>
        <p:spPr>
          <a:xfrm flipV="1">
            <a:off x="3082288" y="3394445"/>
            <a:ext cx="783775" cy="20012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A85189E-F19A-4304-FADB-B31DA35C5F0F}"/>
              </a:ext>
            </a:extLst>
          </p:cNvPr>
          <p:cNvCxnSpPr>
            <a:cxnSpLocks/>
            <a:stCxn id="1046" idx="0"/>
          </p:cNvCxnSpPr>
          <p:nvPr/>
        </p:nvCxnSpPr>
        <p:spPr>
          <a:xfrm flipV="1">
            <a:off x="4859192" y="3357763"/>
            <a:ext cx="565791" cy="1628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8ED6E11-4CBE-C3D3-F418-661CC76289F1}"/>
              </a:ext>
            </a:extLst>
          </p:cNvPr>
          <p:cNvCxnSpPr>
            <a:cxnSpLocks/>
            <a:stCxn id="1042" idx="0"/>
          </p:cNvCxnSpPr>
          <p:nvPr/>
        </p:nvCxnSpPr>
        <p:spPr>
          <a:xfrm flipH="1" flipV="1">
            <a:off x="7021348" y="3357763"/>
            <a:ext cx="827418" cy="1661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21064C-BF63-E91B-83F2-E558A1FA4BA7}"/>
              </a:ext>
            </a:extLst>
          </p:cNvPr>
          <p:cNvCxnSpPr>
            <a:cxnSpLocks/>
            <a:stCxn id="1044" idx="0"/>
          </p:cNvCxnSpPr>
          <p:nvPr/>
        </p:nvCxnSpPr>
        <p:spPr>
          <a:xfrm flipH="1" flipV="1">
            <a:off x="8153400" y="3357763"/>
            <a:ext cx="2252638" cy="1246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4D5F75D-FBF5-2D76-AB54-435B72CA93DB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9034462" y="2683508"/>
            <a:ext cx="518617" cy="2875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C1CE96-E932-B15E-39EB-311AC121DCF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brain with a sign and wires&#10;&#10;AI-generated content may be incorrect.">
            <a:extLst>
              <a:ext uri="{FF2B5EF4-FFF2-40B4-BE49-F238E27FC236}">
                <a16:creationId xmlns:a16="http://schemas.microsoft.com/office/drawing/2014/main" id="{70FB169B-4821-FE5A-A493-C61E377EC0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r="14976"/>
          <a:stretch>
            <a:fillRect/>
          </a:stretch>
        </p:blipFill>
        <p:spPr>
          <a:xfrm>
            <a:off x="9553079" y="2156652"/>
            <a:ext cx="2555750" cy="16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22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8C62C84-E628-49C0-DF0B-043D72952DF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</a:t>
            </a: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FF0FC0CC-62DA-A2D1-D1B7-55B4ACABEC7D}"/>
              </a:ext>
            </a:extLst>
          </p:cNvPr>
          <p:cNvSpPr/>
          <p:nvPr/>
        </p:nvSpPr>
        <p:spPr>
          <a:xfrm>
            <a:off x="1600200" y="1981200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B51AA6CE-6FCC-6391-1270-B6085FB08630}"/>
                  </a:ext>
                </a:extLst>
              </p:cNvPr>
              <p:cNvSpPr txBox="1"/>
              <p:nvPr/>
            </p:nvSpPr>
            <p:spPr>
              <a:xfrm>
                <a:off x="508406" y="5455825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B51AA6CE-6FCC-6391-1270-B6085FB08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6" y="5455825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bject 6">
            <a:extLst>
              <a:ext uri="{FF2B5EF4-FFF2-40B4-BE49-F238E27FC236}">
                <a16:creationId xmlns:a16="http://schemas.microsoft.com/office/drawing/2014/main" id="{30EA4B8C-82F2-A66A-50C2-BF7F404FD00F}"/>
              </a:ext>
            </a:extLst>
          </p:cNvPr>
          <p:cNvSpPr txBox="1"/>
          <p:nvPr/>
        </p:nvSpPr>
        <p:spPr>
          <a:xfrm>
            <a:off x="2521662" y="32346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F283430A-2C41-CDE2-9EA6-2D42541FCBF0}"/>
              </a:ext>
            </a:extLst>
          </p:cNvPr>
          <p:cNvSpPr txBox="1"/>
          <p:nvPr/>
        </p:nvSpPr>
        <p:spPr>
          <a:xfrm>
            <a:off x="4758539" y="32346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EFDFF525-1174-9E5B-C9EC-228381E8377A}"/>
              </a:ext>
            </a:extLst>
          </p:cNvPr>
          <p:cNvSpPr txBox="1"/>
          <p:nvPr/>
        </p:nvSpPr>
        <p:spPr>
          <a:xfrm>
            <a:off x="6634583" y="3245287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D28F1260-65E6-421C-89AB-8BCF2D8DC9C0}"/>
              </a:ext>
            </a:extLst>
          </p:cNvPr>
          <p:cNvSpPr txBox="1"/>
          <p:nvPr/>
        </p:nvSpPr>
        <p:spPr>
          <a:xfrm>
            <a:off x="5908651" y="1701170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8" name="object 33">
            <a:extLst>
              <a:ext uri="{FF2B5EF4-FFF2-40B4-BE49-F238E27FC236}">
                <a16:creationId xmlns:a16="http://schemas.microsoft.com/office/drawing/2014/main" id="{BEA8EACF-662B-6CD3-1094-1FA4D923C96A}"/>
              </a:ext>
            </a:extLst>
          </p:cNvPr>
          <p:cNvGrpSpPr/>
          <p:nvPr/>
        </p:nvGrpSpPr>
        <p:grpSpPr>
          <a:xfrm>
            <a:off x="3281648" y="4441583"/>
            <a:ext cx="3791573" cy="1762117"/>
            <a:chOff x="1729485" y="4215129"/>
            <a:chExt cx="2571750" cy="1256665"/>
          </a:xfrm>
        </p:grpSpPr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AEDC0A6B-AC53-C14F-7BD2-3AA1F50CB42C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505F06F4-DF1B-95BB-BD7E-2712E0E72A7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6">
            <a:extLst>
              <a:ext uri="{FF2B5EF4-FFF2-40B4-BE49-F238E27FC236}">
                <a16:creationId xmlns:a16="http://schemas.microsoft.com/office/drawing/2014/main" id="{2F5F85EE-59A4-57DE-2660-786DEA6E2C68}"/>
              </a:ext>
            </a:extLst>
          </p:cNvPr>
          <p:cNvSpPr txBox="1"/>
          <p:nvPr/>
        </p:nvSpPr>
        <p:spPr>
          <a:xfrm>
            <a:off x="3347443" y="4439819"/>
            <a:ext cx="34928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Problème et simulateur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2" name="object 37">
            <a:extLst>
              <a:ext uri="{FF2B5EF4-FFF2-40B4-BE49-F238E27FC236}">
                <a16:creationId xmlns:a16="http://schemas.microsoft.com/office/drawing/2014/main" id="{6CBDE0F0-BEAA-1A1C-4A57-E4EDDB262F6D}"/>
              </a:ext>
            </a:extLst>
          </p:cNvPr>
          <p:cNvGrpSpPr/>
          <p:nvPr/>
        </p:nvGrpSpPr>
        <p:grpSpPr>
          <a:xfrm>
            <a:off x="3361504" y="1466493"/>
            <a:ext cx="3809450" cy="1395883"/>
            <a:chOff x="1729739" y="1722120"/>
            <a:chExt cx="2571115" cy="1257300"/>
          </a:xfrm>
        </p:grpSpPr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E9C38D1E-3793-6580-6854-0E4D47FDF141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05FED92C-9C1C-EA9E-9C54-2FB95B5CAAD7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40">
            <a:extLst>
              <a:ext uri="{FF2B5EF4-FFF2-40B4-BE49-F238E27FC236}">
                <a16:creationId xmlns:a16="http://schemas.microsoft.com/office/drawing/2014/main" id="{EEE3C31E-1706-799B-9908-9D967B0FE794}"/>
              </a:ext>
            </a:extLst>
          </p:cNvPr>
          <p:cNvSpPr txBox="1"/>
          <p:nvPr/>
        </p:nvSpPr>
        <p:spPr>
          <a:xfrm>
            <a:off x="4633897" y="1869762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5">
                <a:extLst>
                  <a:ext uri="{FF2B5EF4-FFF2-40B4-BE49-F238E27FC236}">
                    <a16:creationId xmlns:a16="http://schemas.microsoft.com/office/drawing/2014/main" id="{3CBF4FA6-BD14-69D0-79E1-A5FB6B4D7EDD}"/>
                  </a:ext>
                </a:extLst>
              </p:cNvPr>
              <p:cNvSpPr txBox="1"/>
              <p:nvPr/>
            </p:nvSpPr>
            <p:spPr>
              <a:xfrm>
                <a:off x="4560419" y="254495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6" name="object 5">
                <a:extLst>
                  <a:ext uri="{FF2B5EF4-FFF2-40B4-BE49-F238E27FC236}">
                    <a16:creationId xmlns:a16="http://schemas.microsoft.com/office/drawing/2014/main" id="{3CBF4FA6-BD14-69D0-79E1-A5FB6B4D7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19" y="2544956"/>
                <a:ext cx="403860" cy="844462"/>
              </a:xfrm>
              <a:prstGeom prst="rect">
                <a:avLst/>
              </a:prstGeom>
              <a:blipFill>
                <a:blip r:embed="rId4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bject 5">
                <a:extLst>
                  <a:ext uri="{FF2B5EF4-FFF2-40B4-BE49-F238E27FC236}">
                    <a16:creationId xmlns:a16="http://schemas.microsoft.com/office/drawing/2014/main" id="{4C8253A8-4806-A1EA-0A3A-C830C146A72D}"/>
                  </a:ext>
                </a:extLst>
              </p:cNvPr>
              <p:cNvSpPr txBox="1"/>
              <p:nvPr/>
            </p:nvSpPr>
            <p:spPr>
              <a:xfrm>
                <a:off x="9210895" y="1412376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7" name="object 5">
                <a:extLst>
                  <a:ext uri="{FF2B5EF4-FFF2-40B4-BE49-F238E27FC236}">
                    <a16:creationId xmlns:a16="http://schemas.microsoft.com/office/drawing/2014/main" id="{4C8253A8-4806-A1EA-0A3A-C830C146A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895" y="1412376"/>
                <a:ext cx="403860" cy="752129"/>
              </a:xfrm>
              <a:prstGeom prst="rect">
                <a:avLst/>
              </a:prstGeom>
              <a:blipFill>
                <a:blip r:embed="rId5"/>
                <a:stretch>
                  <a:fillRect r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 descr="Étiquette : Mario Bros">
            <a:extLst>
              <a:ext uri="{FF2B5EF4-FFF2-40B4-BE49-F238E27FC236}">
                <a16:creationId xmlns:a16="http://schemas.microsoft.com/office/drawing/2014/main" id="{29E9CD13-D06C-0595-2EBE-ABD60D98A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01" y="4958876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B4E611D-FDD9-77B5-A45E-37E58644D086}"/>
              </a:ext>
            </a:extLst>
          </p:cNvPr>
          <p:cNvSpPr txBox="1"/>
          <p:nvPr/>
        </p:nvSpPr>
        <p:spPr>
          <a:xfrm>
            <a:off x="3525221" y="5124247"/>
            <a:ext cx="187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Jeu Mario</a:t>
            </a:r>
          </a:p>
          <a:p>
            <a:r>
              <a:rPr lang="fr-FR" dirty="0"/>
              <a:t>Simulateur NES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467565-1AE5-8DAD-05A7-3E75E4BED9D6}"/>
              </a:ext>
            </a:extLst>
          </p:cNvPr>
          <p:cNvSpPr/>
          <p:nvPr/>
        </p:nvSpPr>
        <p:spPr>
          <a:xfrm>
            <a:off x="3437154" y="4830979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2" descr="Étiquette : Mario Bros">
            <a:extLst>
              <a:ext uri="{FF2B5EF4-FFF2-40B4-BE49-F238E27FC236}">
                <a16:creationId xmlns:a16="http://schemas.microsoft.com/office/drawing/2014/main" id="{B91D8E4F-8466-7B13-A2C1-2FD2AEA9C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91" y="5423405"/>
            <a:ext cx="983252" cy="5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8C77D20-96AD-9AFB-218D-4B61833E9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097" y="1821862"/>
            <a:ext cx="650362" cy="1104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5">
                <a:extLst>
                  <a:ext uri="{FF2B5EF4-FFF2-40B4-BE49-F238E27FC236}">
                    <a16:creationId xmlns:a16="http://schemas.microsoft.com/office/drawing/2014/main" id="{C2C9C1D6-8568-B840-69C1-FF1B88ADAD7D}"/>
                  </a:ext>
                </a:extLst>
              </p:cNvPr>
              <p:cNvSpPr txBox="1"/>
              <p:nvPr/>
            </p:nvSpPr>
            <p:spPr>
              <a:xfrm>
                <a:off x="255788" y="105998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7" name="object 5">
                <a:extLst>
                  <a:ext uri="{FF2B5EF4-FFF2-40B4-BE49-F238E27FC236}">
                    <a16:creationId xmlns:a16="http://schemas.microsoft.com/office/drawing/2014/main" id="{C2C9C1D6-8568-B840-69C1-FF1B88ADA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88" y="1059980"/>
                <a:ext cx="403860" cy="844462"/>
              </a:xfrm>
              <a:prstGeom prst="rect">
                <a:avLst/>
              </a:prstGeom>
              <a:blipFill>
                <a:blip r:embed="rId9"/>
                <a:stretch>
                  <a:fillRect r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2677851A-857B-6FE9-CDD4-D012E7F9D565}"/>
              </a:ext>
            </a:extLst>
          </p:cNvPr>
          <p:cNvSpPr/>
          <p:nvPr/>
        </p:nvSpPr>
        <p:spPr>
          <a:xfrm>
            <a:off x="460930" y="3764337"/>
            <a:ext cx="2326762" cy="108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Pré-traitement de l’état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A0E80B6-BA6F-9253-98FE-00C8C983F48F}"/>
              </a:ext>
            </a:extLst>
          </p:cNvPr>
          <p:cNvSpPr/>
          <p:nvPr/>
        </p:nvSpPr>
        <p:spPr>
          <a:xfrm>
            <a:off x="7932920" y="3764337"/>
            <a:ext cx="2326762" cy="108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Pré-traitement de l’action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0A6676-6E40-73B5-CFE5-D23B0BA924EF}"/>
                  </a:ext>
                </a:extLst>
              </p:cNvPr>
              <p:cNvSpPr txBox="1"/>
              <p:nvPr/>
            </p:nvSpPr>
            <p:spPr>
              <a:xfrm>
                <a:off x="5232634" y="542249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commands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0A6676-6E40-73B5-CFE5-D23B0BA9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34" y="5422498"/>
                <a:ext cx="60960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659CFD74-1547-0824-4978-1454936B9A51}"/>
              </a:ext>
            </a:extLst>
          </p:cNvPr>
          <p:cNvSpPr/>
          <p:nvPr/>
        </p:nvSpPr>
        <p:spPr>
          <a:xfrm>
            <a:off x="3305709" y="3719515"/>
            <a:ext cx="3865172" cy="590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Définition de la </a:t>
            </a:r>
            <a:r>
              <a:rPr lang="fr-FR" dirty="0" err="1"/>
              <a:t>reward</a:t>
            </a:r>
            <a:endParaRPr lang="en-US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52D8235-83C8-E9A9-B61B-E60D2881B6FD}"/>
              </a:ext>
            </a:extLst>
          </p:cNvPr>
          <p:cNvSpPr/>
          <p:nvPr/>
        </p:nvSpPr>
        <p:spPr>
          <a:xfrm>
            <a:off x="304800" y="3503097"/>
            <a:ext cx="10363200" cy="2897703"/>
          </a:xfrm>
          <a:prstGeom prst="roundRect">
            <a:avLst/>
          </a:prstGeom>
          <a:noFill/>
          <a:ln w="76200" cap="flat" cmpd="sng" algn="ctr">
            <a:solidFill>
              <a:srgbClr val="6FAC4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279045-C9C0-6741-C771-E14F51340F95}"/>
              </a:ext>
            </a:extLst>
          </p:cNvPr>
          <p:cNvSpPr txBox="1"/>
          <p:nvPr/>
        </p:nvSpPr>
        <p:spPr>
          <a:xfrm>
            <a:off x="4522248" y="6393024"/>
            <a:ext cx="16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6FAC46"/>
                </a:solidFill>
              </a:rPr>
              <a:t>Environnement</a:t>
            </a:r>
            <a:endParaRPr lang="en-US" b="1" dirty="0">
              <a:solidFill>
                <a:srgbClr val="6FAC46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726F2B-AEF0-68A3-DC18-4FE8ACBBF3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7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49" grpId="0" animBg="1"/>
      <p:bldP spid="53" grpId="0"/>
      <p:bldP spid="54" grpId="0" animBg="1"/>
      <p:bldP spid="55" grpId="0" animBg="1"/>
      <p:bldP spid="5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Off Policy et 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3A26C-92FB-B5F4-4E9C-589B997B13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34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limites des politiques exploratives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F1631-E949-544A-CF06-3B07ACF4100F}"/>
                  </a:ext>
                </a:extLst>
              </p:cNvPr>
              <p:cNvSpPr txBox="1"/>
              <p:nvPr/>
            </p:nvSpPr>
            <p:spPr>
              <a:xfrm>
                <a:off x="457200" y="1366487"/>
                <a:ext cx="748192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Besoin d’exploration </a:t>
                </a:r>
                <a:r>
                  <a:rPr lang="fr-FR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err="1"/>
                  <a:t>Implémenté</a:t>
                </a:r>
                <a:r>
                  <a:rPr lang="en-US" dirty="0"/>
                  <a:t> </a:t>
                </a:r>
                <a:r>
                  <a:rPr lang="en-US" dirty="0" err="1"/>
                  <a:t>ainsi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 </a:t>
                </a:r>
                <a:r>
                  <a:rPr lang="en-US" dirty="0"/>
                  <a:t>et </a:t>
                </a:r>
                <a:r>
                  <a:rPr lang="en-US" dirty="0">
                    <a:solidFill>
                      <a:srgbClr val="00B0F0"/>
                    </a:solidFill>
                  </a:rPr>
                  <a:t>SARSA </a:t>
                </a:r>
                <a:r>
                  <a:rPr lang="en-US" dirty="0" err="1"/>
                  <a:t>entrainent</a:t>
                </a:r>
                <a:r>
                  <a:rPr lang="en-US" dirty="0"/>
                  <a:t> </a:t>
                </a:r>
                <a:r>
                  <a:rPr lang="en-US" dirty="0" err="1"/>
                  <a:t>alors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err="1"/>
                  <a:t>vers</a:t>
                </a:r>
                <a:r>
                  <a:rPr lang="en-US" dirty="0"/>
                  <a:t> la </a:t>
                </a:r>
                <a:r>
                  <a:rPr lang="en-US" u="sng" dirty="0" err="1"/>
                  <a:t>meilleure</a:t>
                </a:r>
                <a:r>
                  <a:rPr lang="en-US" u="sng" dirty="0"/>
                  <a:t> politique explorative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F1631-E949-544A-CF06-3B07ACF41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66487"/>
                <a:ext cx="7481920" cy="945900"/>
              </a:xfrm>
              <a:prstGeom prst="rect">
                <a:avLst/>
              </a:prstGeom>
              <a:blipFill>
                <a:blip r:embed="rId2"/>
                <a:stretch>
                  <a:fillRect l="-652" t="-3226"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2EF932D-E332-8174-C05F-66DC539E56A7}"/>
              </a:ext>
            </a:extLst>
          </p:cNvPr>
          <p:cNvSpPr txBox="1"/>
          <p:nvPr/>
        </p:nvSpPr>
        <p:spPr>
          <a:xfrm>
            <a:off x="381000" y="2700769"/>
            <a:ext cx="57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 sur certains environnements, la meilleure politique </a:t>
            </a:r>
            <a:r>
              <a:rPr lang="fr-FR" dirty="0">
                <a:solidFill>
                  <a:srgbClr val="C00000"/>
                </a:solidFill>
              </a:rPr>
              <a:t>explorative</a:t>
            </a:r>
            <a:r>
              <a:rPr lang="fr-FR" dirty="0"/>
              <a:t> est trop prudente et est </a:t>
            </a:r>
            <a:r>
              <a:rPr lang="fr-FR" u="sng" dirty="0"/>
              <a:t>bien inférieure </a:t>
            </a:r>
            <a:r>
              <a:rPr lang="fr-FR" dirty="0"/>
              <a:t>à la meilleure politique :	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B9144-3FE5-82C8-34A2-4EA3A75B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081227"/>
            <a:ext cx="5848350" cy="2399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21E22-F87E-FAAF-FC35-BE223BD1C68E}"/>
              </a:ext>
            </a:extLst>
          </p:cNvPr>
          <p:cNvSpPr txBox="1"/>
          <p:nvPr/>
        </p:nvSpPr>
        <p:spPr>
          <a:xfrm>
            <a:off x="1972945" y="371189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Environnement : The Cliff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0F89-22DB-9565-4178-CCCB3AAB65A5}"/>
                  </a:ext>
                </a:extLst>
              </p:cNvPr>
              <p:cNvSpPr txBox="1"/>
              <p:nvPr/>
            </p:nvSpPr>
            <p:spPr>
              <a:xfrm>
                <a:off x="7202169" y="3470620"/>
                <a:ext cx="3016881" cy="720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exploration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𝑈𝐶𝐵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0F89-22DB-9565-4178-CCCB3AA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69" y="3470620"/>
                <a:ext cx="3016881" cy="720379"/>
              </a:xfrm>
              <a:prstGeom prst="rect">
                <a:avLst/>
              </a:prstGeom>
              <a:blipFill>
                <a:blip r:embed="rId4"/>
                <a:stretch>
                  <a:fillRect r="-23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444F-777A-4CFF-23B6-CA7FFF4E2B2A}"/>
              </a:ext>
            </a:extLst>
          </p:cNvPr>
          <p:cNvCxnSpPr/>
          <p:nvPr/>
        </p:nvCxnSpPr>
        <p:spPr>
          <a:xfrm>
            <a:off x="7010400" y="2362200"/>
            <a:ext cx="0" cy="4267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E3B3ED-FA47-A00B-8F45-CCE4EEDED292}"/>
                  </a:ext>
                </a:extLst>
              </p:cNvPr>
              <p:cNvSpPr txBox="1"/>
              <p:nvPr/>
            </p:nvSpPr>
            <p:spPr>
              <a:xfrm>
                <a:off x="7202169" y="2464050"/>
                <a:ext cx="4913619" cy="945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Solution : dissocier politique </a:t>
                </a:r>
                <a:r>
                  <a:rPr lang="fr-FR" dirty="0">
                    <a:solidFill>
                      <a:srgbClr val="F98300"/>
                    </a:solidFill>
                  </a:rPr>
                  <a:t>cible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(à évaluer et améliorer) de politique </a:t>
                </a:r>
                <a:r>
                  <a:rPr lang="fr-FR" dirty="0">
                    <a:solidFill>
                      <a:srgbClr val="C00000"/>
                    </a:solidFill>
                  </a:rPr>
                  <a:t>comportementale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(avec qui jouer les épisodes) :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E3B3ED-FA47-A00B-8F45-CCE4EEDED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69" y="2464050"/>
                <a:ext cx="4913619" cy="945900"/>
              </a:xfrm>
              <a:prstGeom prst="rect">
                <a:avLst/>
              </a:prstGeom>
              <a:blipFill>
                <a:blip r:embed="rId5"/>
                <a:stretch>
                  <a:fillRect l="-993" t="-3226" b="-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8C270-8203-1DC0-C0A0-AC78643EE199}"/>
                  </a:ext>
                </a:extLst>
              </p:cNvPr>
              <p:cNvSpPr txBox="1"/>
              <p:nvPr/>
            </p:nvSpPr>
            <p:spPr>
              <a:xfrm>
                <a:off x="7233288" y="4876800"/>
                <a:ext cx="476123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Le fait d’utiliser une politique comportementale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différente</a:t>
                </a:r>
                <a:r>
                  <a:rPr lang="en-US" dirty="0"/>
                  <a:t> de la politique </a:t>
                </a:r>
                <a:r>
                  <a:rPr lang="en-US" dirty="0" err="1"/>
                  <a:t>qu’on</a:t>
                </a:r>
                <a:r>
                  <a:rPr lang="en-US" dirty="0"/>
                  <a:t> </a:t>
                </a:r>
                <a:r>
                  <a:rPr lang="en-US" dirty="0" err="1"/>
                  <a:t>entraîne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constitue</a:t>
                </a:r>
                <a:r>
                  <a:rPr lang="en-US" dirty="0"/>
                  <a:t> </a:t>
                </a:r>
                <a:r>
                  <a:rPr lang="en-US" dirty="0" err="1"/>
                  <a:t>l’apprentissage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Off Policy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8C270-8203-1DC0-C0A0-AC78643E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288" y="4876800"/>
                <a:ext cx="4761230" cy="923330"/>
              </a:xfrm>
              <a:prstGeom prst="rect">
                <a:avLst/>
              </a:prstGeom>
              <a:blipFill>
                <a:blip r:embed="rId6"/>
                <a:stretch>
                  <a:fillRect l="-1152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128D9-58B6-143F-EF24-30039CB434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2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1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31E35BD-46EA-64B5-2114-C0A1AB13B9C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C6366B-319A-E0A8-AB78-59CB4BD6C8A7}"/>
                  </a:ext>
                </a:extLst>
              </p:cNvPr>
              <p:cNvSpPr txBox="1"/>
              <p:nvPr/>
            </p:nvSpPr>
            <p:spPr>
              <a:xfrm>
                <a:off x="327337" y="1277613"/>
                <a:ext cx="10779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Déf. : </a:t>
                </a:r>
                <a:r>
                  <a:rPr lang="fr-FR" dirty="0">
                    <a:solidFill>
                      <a:srgbClr val="FF0000"/>
                    </a:solidFill>
                  </a:rPr>
                  <a:t>Off Policy </a:t>
                </a:r>
                <a:r>
                  <a:rPr lang="fr-FR" dirty="0"/>
                  <a:t>= utiliser une politique de </a:t>
                </a:r>
                <a:r>
                  <a:rPr lang="fr-FR" dirty="0">
                    <a:solidFill>
                      <a:srgbClr val="C00000"/>
                    </a:solidFill>
                  </a:rPr>
                  <a:t>comportement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 err="1"/>
                  <a:t>différente</a:t>
                </a:r>
                <a:r>
                  <a:rPr lang="en-US" dirty="0"/>
                  <a:t> de </a:t>
                </a:r>
                <a:r>
                  <a:rPr lang="en-US" dirty="0" err="1"/>
                  <a:t>votre</a:t>
                </a:r>
                <a:r>
                  <a:rPr lang="en-US" dirty="0"/>
                  <a:t> politique </a:t>
                </a:r>
                <a:r>
                  <a:rPr lang="en-US" dirty="0">
                    <a:solidFill>
                      <a:srgbClr val="F98300"/>
                    </a:solidFill>
                  </a:rPr>
                  <a:t>à </a:t>
                </a:r>
                <a:r>
                  <a:rPr lang="en-US" dirty="0" err="1">
                    <a:solidFill>
                      <a:srgbClr val="F98300"/>
                    </a:solidFill>
                  </a:rPr>
                  <a:t>évaluer</a:t>
                </a:r>
                <a:r>
                  <a:rPr lang="en-US" dirty="0">
                    <a:solidFill>
                      <a:srgbClr val="F98300"/>
                    </a:solidFill>
                  </a:rPr>
                  <a:t> et </a:t>
                </a:r>
                <a:r>
                  <a:rPr lang="en-US" dirty="0" err="1">
                    <a:solidFill>
                      <a:srgbClr val="F98300"/>
                    </a:solidFill>
                  </a:rPr>
                  <a:t>optimiser</a:t>
                </a:r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C6366B-319A-E0A8-AB78-59CB4BD6C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7" y="1277613"/>
                <a:ext cx="10779810" cy="369332"/>
              </a:xfrm>
              <a:prstGeom prst="rect">
                <a:avLst/>
              </a:prstGeom>
              <a:blipFill>
                <a:blip r:embed="rId2"/>
                <a:stretch>
                  <a:fillRect l="-5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B4507-879C-5116-2FAA-5D339F00660E}"/>
                  </a:ext>
                </a:extLst>
              </p:cNvPr>
              <p:cNvSpPr txBox="1"/>
              <p:nvPr/>
            </p:nvSpPr>
            <p:spPr>
              <a:xfrm>
                <a:off x="110946" y="1694899"/>
                <a:ext cx="6711196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Exemples :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𝑞𝑢𝑒𝑙𝑐𝑜𝑛𝑞𝑢𝑒</m:t>
                                </m:r>
                              </m:sub>
                            </m:sSub>
                          </m:e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𝑟𝑎𝑛𝑑𝑜𝑚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𝑎𝑔𝑒𝑛𝑡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B4507-879C-5116-2FAA-5D339F00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6" y="1694899"/>
                <a:ext cx="6711196" cy="811761"/>
              </a:xfrm>
              <a:prstGeom prst="rect">
                <a:avLst/>
              </a:prstGeom>
              <a:blipFill>
                <a:blip r:embed="rId3"/>
                <a:stretch>
                  <a:fillRect l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5D538-0CDB-0DAA-574F-1F0F261EE146}"/>
                  </a:ext>
                </a:extLst>
              </p:cNvPr>
              <p:cNvSpPr txBox="1"/>
              <p:nvPr/>
            </p:nvSpPr>
            <p:spPr>
              <a:xfrm>
                <a:off x="110946" y="3313398"/>
                <a:ext cx="10996201" cy="945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Les </a:t>
                </a:r>
                <a:r>
                  <a:rPr lang="en-US" dirty="0" err="1">
                    <a:solidFill>
                      <a:srgbClr val="FF0000"/>
                    </a:solidFill>
                  </a:rPr>
                  <a:t>algorithmes</a:t>
                </a:r>
                <a:r>
                  <a:rPr lang="en-US" dirty="0">
                    <a:solidFill>
                      <a:srgbClr val="FF0000"/>
                    </a:solidFill>
                  </a:rPr>
                  <a:t> de RL Off Policy </a:t>
                </a:r>
                <a:r>
                  <a:rPr lang="en-US" dirty="0"/>
                  <a:t>de la forme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vérifient</a:t>
                </a:r>
                <a:r>
                  <a:rPr lang="en-US" dirty="0"/>
                  <a:t> :</a:t>
                </a:r>
              </a:p>
              <a:p>
                <a:r>
                  <a:rPr lang="fr-FR" b="0" dirty="0">
                    <a:solidFill>
                      <a:srgbClr val="FF0000"/>
                    </a:solidFill>
                  </a:rPr>
                  <a:t>						</a:t>
                </a:r>
                <a:endParaRPr lang="fr-FR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</a:t>
                </a:r>
                <a:r>
                  <a:rPr lang="en-US" dirty="0" err="1"/>
                  <a:t>même</a:t>
                </a:r>
                <a:r>
                  <a:rPr lang="en-US" dirty="0"/>
                  <a:t> </a:t>
                </a:r>
                <a:r>
                  <a:rPr lang="en-US" dirty="0" err="1"/>
                  <a:t>si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5D538-0CDB-0DAA-574F-1F0F261EE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6" y="3313398"/>
                <a:ext cx="10996201" cy="945643"/>
              </a:xfrm>
              <a:prstGeom prst="rect">
                <a:avLst/>
              </a:prstGeom>
              <a:blipFill>
                <a:blip r:embed="rId4"/>
                <a:stretch>
                  <a:fillRect l="-443" t="-3871" b="-77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1C970-B563-A7D5-2E74-C2AEFA523597}"/>
                  </a:ext>
                </a:extLst>
              </p:cNvPr>
              <p:cNvSpPr txBox="1"/>
              <p:nvPr/>
            </p:nvSpPr>
            <p:spPr>
              <a:xfrm>
                <a:off x="-381000" y="4638462"/>
                <a:ext cx="12668076" cy="2116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</a:t>
                </a:r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rgbClr val="00B0F0"/>
                    </a:solidFill>
                  </a:rPr>
                  <a:t>MC	</a:t>
                </a:r>
                <a:r>
                  <a:rPr lang="en-US" dirty="0"/>
                  <a:t> pour </a:t>
                </a:r>
                <a:r>
                  <a:rPr lang="en-US" dirty="0" err="1"/>
                  <a:t>estimer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br>
                  <a:rPr lang="en-US" dirty="0"/>
                </a:br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</a:t>
                </a:r>
                <a:r>
                  <a:rPr lang="en-US" dirty="0">
                    <a:solidFill>
                      <a:srgbClr val="00B0F0"/>
                    </a:solidFill>
                  </a:rPr>
                  <a:t>TD(0)	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</a:t>
                </a:r>
                <a:r>
                  <a:rPr lang="en-US" dirty="0">
                    <a:solidFill>
                      <a:srgbClr val="00B0F0"/>
                    </a:solidFill>
                  </a:rPr>
                  <a:t>SARSA 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func>
                  </m:oMath>
                </a14:m>
                <a:r>
                  <a:rPr lang="en-US" dirty="0"/>
                  <a:t> 			</a:t>
                </a:r>
                <a:r>
                  <a:rPr lang="fr-FR" dirty="0">
                    <a:solidFill>
                      <a:srgbClr val="00B0F0"/>
                    </a:solidFill>
                  </a:rPr>
                  <a:t>Q Learning</a:t>
                </a:r>
                <a:r>
                  <a:rPr lang="en-US" dirty="0"/>
                  <a:t>                       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1C970-B563-A7D5-2E74-C2AEFA5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000" y="4638462"/>
                <a:ext cx="12668076" cy="2116733"/>
              </a:xfrm>
              <a:prstGeom prst="rect">
                <a:avLst/>
              </a:prstGeom>
              <a:blipFill>
                <a:blip r:embed="rId5"/>
                <a:stretch>
                  <a:fillRect t="-17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C40213AF-CA9E-E3DF-E9FA-B5E94082408B}"/>
              </a:ext>
            </a:extLst>
          </p:cNvPr>
          <p:cNvSpPr/>
          <p:nvPr/>
        </p:nvSpPr>
        <p:spPr>
          <a:xfrm rot="16200000">
            <a:off x="3091935" y="1384312"/>
            <a:ext cx="369332" cy="24383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885AC-B31F-3F90-1D78-572E290726D5}"/>
              </a:ext>
            </a:extLst>
          </p:cNvPr>
          <p:cNvSpPr txBox="1"/>
          <p:nvPr/>
        </p:nvSpPr>
        <p:spPr>
          <a:xfrm>
            <a:off x="2133600" y="2788178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l’exploration</a:t>
            </a:r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76A3822-7D86-11C9-B757-F664A7C9356D}"/>
              </a:ext>
            </a:extLst>
          </p:cNvPr>
          <p:cNvSpPr/>
          <p:nvPr/>
        </p:nvSpPr>
        <p:spPr>
          <a:xfrm rot="16200000">
            <a:off x="5492234" y="1651012"/>
            <a:ext cx="369332" cy="19049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20F015-A810-8B99-E579-7BD52892684B}"/>
              </a:ext>
            </a:extLst>
          </p:cNvPr>
          <p:cNvSpPr txBox="1"/>
          <p:nvPr/>
        </p:nvSpPr>
        <p:spPr>
          <a:xfrm>
            <a:off x="4688541" y="276172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Sample efficiency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A377AB-750A-7BD8-5B1B-12AC8DC3BFEE}"/>
              </a:ext>
            </a:extLst>
          </p:cNvPr>
          <p:cNvSpPr txBox="1"/>
          <p:nvPr/>
        </p:nvSpPr>
        <p:spPr>
          <a:xfrm>
            <a:off x="110946" y="4214334"/>
            <a:ext cx="6822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Off Policy ?</a:t>
            </a:r>
          </a:p>
        </p:txBody>
      </p:sp>
      <p:pic>
        <p:nvPicPr>
          <p:cNvPr id="1026" name="Picture 2" descr="invalid Icon">
            <a:extLst>
              <a:ext uri="{FF2B5EF4-FFF2-40B4-BE49-F238E27FC236}">
                <a16:creationId xmlns:a16="http://schemas.microsoft.com/office/drawing/2014/main" id="{02B3D5CA-16D9-9B1B-FD88-CEA3FA771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523" y="4495800"/>
            <a:ext cx="473728" cy="6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nvalid Icon">
            <a:extLst>
              <a:ext uri="{FF2B5EF4-FFF2-40B4-BE49-F238E27FC236}">
                <a16:creationId xmlns:a16="http://schemas.microsoft.com/office/drawing/2014/main" id="{E184F257-1947-2F0B-6FA6-8F40834DE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523" y="5066971"/>
            <a:ext cx="473728" cy="6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valid Icon">
            <a:extLst>
              <a:ext uri="{FF2B5EF4-FFF2-40B4-BE49-F238E27FC236}">
                <a16:creationId xmlns:a16="http://schemas.microsoft.com/office/drawing/2014/main" id="{71C99DF4-2575-BBCD-9152-7D93898B1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523" y="5678522"/>
            <a:ext cx="473728" cy="6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rrect - Icônes ui gratuites">
            <a:extLst>
              <a:ext uri="{FF2B5EF4-FFF2-40B4-BE49-F238E27FC236}">
                <a16:creationId xmlns:a16="http://schemas.microsoft.com/office/drawing/2014/main" id="{6514264C-CF6D-6FBC-4179-EF6B9532F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141" y="6292569"/>
            <a:ext cx="445110" cy="44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393CF-2F42-2563-75B8-BEE12C3E0C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96400" y="6561220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0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8A1A8-1D58-3155-F4FF-3C6E4F762FA0}"/>
                  </a:ext>
                </a:extLst>
              </p:cNvPr>
              <p:cNvSpPr txBox="1"/>
              <p:nvPr/>
            </p:nvSpPr>
            <p:spPr>
              <a:xfrm>
                <a:off x="450046" y="2306497"/>
                <a:ext cx="488930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Experience Replay </a:t>
                </a:r>
                <a:r>
                  <a:rPr lang="en-US" dirty="0"/>
                  <a:t>: On ne </a:t>
                </a:r>
                <a:r>
                  <a:rPr lang="en-US" dirty="0" err="1"/>
                  <a:t>va</a:t>
                </a:r>
                <a:r>
                  <a:rPr lang="en-US" dirty="0"/>
                  <a:t> pas </a:t>
                </a:r>
                <a:r>
                  <a:rPr lang="en-US" dirty="0" err="1"/>
                  <a:t>apprendre</a:t>
                </a:r>
                <a:r>
                  <a:rPr lang="en-US" dirty="0"/>
                  <a:t> </a:t>
                </a:r>
                <a:r>
                  <a:rPr lang="en-US" dirty="0" err="1"/>
                  <a:t>qu’une</a:t>
                </a:r>
                <a:r>
                  <a:rPr lang="en-US" dirty="0"/>
                  <a:t> </a:t>
                </a:r>
                <a:r>
                  <a:rPr lang="en-US" dirty="0" err="1"/>
                  <a:t>fois</a:t>
                </a:r>
                <a:r>
                  <a:rPr lang="en-US" dirty="0"/>
                  <a:t> de </a:t>
                </a:r>
                <a:r>
                  <a:rPr lang="en-US" dirty="0" err="1"/>
                  <a:t>chaque</a:t>
                </a:r>
                <a:r>
                  <a:rPr lang="en-US" dirty="0"/>
                  <a:t> transition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 on </a:t>
                </a:r>
                <a:r>
                  <a:rPr lang="en-US" dirty="0" err="1"/>
                  <a:t>va</a:t>
                </a:r>
                <a:r>
                  <a:rPr lang="en-US" dirty="0"/>
                  <a:t> les stocker dans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mémoire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appelée</a:t>
                </a:r>
                <a:r>
                  <a:rPr lang="en-US" dirty="0"/>
                  <a:t> </a:t>
                </a:r>
                <a:r>
                  <a:rPr lang="en-US" i="1" dirty="0">
                    <a:solidFill>
                      <a:srgbClr val="7030A0"/>
                    </a:solidFill>
                  </a:rPr>
                  <a:t>replay buffer</a:t>
                </a:r>
                <a:r>
                  <a:rPr lang="en-US" i="1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8A1A8-1D58-3155-F4FF-3C6E4F762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6" y="2306497"/>
                <a:ext cx="4889306" cy="1200329"/>
              </a:xfrm>
              <a:prstGeom prst="rect">
                <a:avLst/>
              </a:prstGeom>
              <a:blipFill>
                <a:blip r:embed="rId2"/>
                <a:stretch>
                  <a:fillRect l="-112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3">
            <a:extLst>
              <a:ext uri="{FF2B5EF4-FFF2-40B4-BE49-F238E27FC236}">
                <a16:creationId xmlns:a16="http://schemas.microsoft.com/office/drawing/2014/main" id="{7ABEBD23-4F87-CD5F-A938-B128CED155C2}"/>
              </a:ext>
            </a:extLst>
          </p:cNvPr>
          <p:cNvSpPr txBox="1">
            <a:spLocks/>
          </p:cNvSpPr>
          <p:nvPr/>
        </p:nvSpPr>
        <p:spPr>
          <a:xfrm>
            <a:off x="176081" y="215827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Experience Replay : apprendre des </a:t>
            </a:r>
            <a:r>
              <a:rPr lang="fr-FR" sz="4300" kern="0" dirty="0" err="1"/>
              <a:t>exp</a:t>
            </a:r>
            <a:r>
              <a:rPr lang="fr-FR" sz="4300" kern="0" dirty="0"/>
              <a:t>. passées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A38A72-D7AC-310C-79D5-0E667E6BC741}"/>
              </a:ext>
            </a:extLst>
          </p:cNvPr>
          <p:cNvSpPr txBox="1"/>
          <p:nvPr/>
        </p:nvSpPr>
        <p:spPr>
          <a:xfrm>
            <a:off x="457200" y="1524000"/>
            <a:ext cx="881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L’Off Policy permet de réutiliser les transitions qui ont été tirées avec d’anciennes politiques.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D5615-EC01-1D1C-3837-F445F4B702D7}"/>
                  </a:ext>
                </a:extLst>
              </p:cNvPr>
              <p:cNvSpPr/>
              <p:nvPr/>
            </p:nvSpPr>
            <p:spPr>
              <a:xfrm>
                <a:off x="9174934" y="3719028"/>
                <a:ext cx="2491628" cy="1219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On </a:t>
                </a:r>
                <a:r>
                  <a:rPr lang="fr-FR" dirty="0">
                    <a:solidFill>
                      <a:srgbClr val="FF0000"/>
                    </a:solidFill>
                  </a:rPr>
                  <a:t>interagit</a:t>
                </a:r>
                <a:r>
                  <a:rPr lang="fr-FR" dirty="0">
                    <a:solidFill>
                      <a:schemeClr val="tx1"/>
                    </a:solidFill>
                  </a:rPr>
                  <a:t> avec l’env. en jouant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On remplit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D5615-EC01-1D1C-3837-F445F4B70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934" y="3719028"/>
                <a:ext cx="2491628" cy="1219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4930B54-961A-AADB-04B8-D651A405AD71}"/>
              </a:ext>
            </a:extLst>
          </p:cNvPr>
          <p:cNvSpPr/>
          <p:nvPr/>
        </p:nvSpPr>
        <p:spPr>
          <a:xfrm>
            <a:off x="9684124" y="5719234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57ADFC6C-77EE-FDC1-9BA6-4526D008709B}"/>
              </a:ext>
            </a:extLst>
          </p:cNvPr>
          <p:cNvSpPr/>
          <p:nvPr/>
        </p:nvSpPr>
        <p:spPr>
          <a:xfrm>
            <a:off x="10903324" y="504277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BFA0256-45D0-5C7C-9C9D-B87D793B58D9}"/>
              </a:ext>
            </a:extLst>
          </p:cNvPr>
          <p:cNvCxnSpPr>
            <a:cxnSpLocks/>
            <a:stCxn id="9" idx="2"/>
            <a:endCxn id="13" idx="2"/>
          </p:cNvCxnSpPr>
          <p:nvPr/>
        </p:nvCxnSpPr>
        <p:spPr>
          <a:xfrm rot="5400000">
            <a:off x="8548619" y="3072945"/>
            <a:ext cx="6846" cy="3737413"/>
          </a:xfrm>
          <a:prstGeom prst="curvedConnector3">
            <a:avLst>
              <a:gd name="adj1" fmla="val 697478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85D6C2-7902-D52A-6443-F67AB8A8B7B9}"/>
                  </a:ext>
                </a:extLst>
              </p:cNvPr>
              <p:cNvSpPr/>
              <p:nvPr/>
            </p:nvSpPr>
            <p:spPr>
              <a:xfrm>
                <a:off x="5540335" y="3725874"/>
                <a:ext cx="2286000" cy="12192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Entrainement</a:t>
                </a:r>
              </a:p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On sample dans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85D6C2-7902-D52A-6443-F67AB8A8B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35" y="3725874"/>
                <a:ext cx="2286000" cy="1219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2BBD15D-8856-2839-3E86-4857A69D2901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rot="5400000" flipH="1" flipV="1">
            <a:off x="6458417" y="3122632"/>
            <a:ext cx="828161" cy="37832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0D7C9B-0D50-2D29-8B04-82E2E9FF2D08}"/>
                  </a:ext>
                </a:extLst>
              </p:cNvPr>
              <p:cNvSpPr/>
              <p:nvPr/>
            </p:nvSpPr>
            <p:spPr>
              <a:xfrm>
                <a:off x="7061659" y="2399474"/>
                <a:ext cx="2980765" cy="9964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Amélioration</a:t>
                </a:r>
                <a:r>
                  <a:rPr lang="fr-FR" dirty="0">
                    <a:solidFill>
                      <a:schemeClr val="tx1"/>
                    </a:solidFill>
                  </a:rPr>
                  <a:t>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0D7C9B-0D50-2D29-8B04-82E2E9FF2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659" y="2399474"/>
                <a:ext cx="2980765" cy="9964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38529A90-DD63-48FF-51CA-0A57977E71D0}"/>
              </a:ext>
            </a:extLst>
          </p:cNvPr>
          <p:cNvCxnSpPr>
            <a:cxnSpLocks/>
            <a:stCxn id="15" idx="3"/>
            <a:endCxn id="9" idx="0"/>
          </p:cNvCxnSpPr>
          <p:nvPr/>
        </p:nvCxnSpPr>
        <p:spPr>
          <a:xfrm>
            <a:off x="10042424" y="2897713"/>
            <a:ext cx="378324" cy="82131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BE1D44F4-4CC4-CCCE-B012-575B21E5C8BC}"/>
              </a:ext>
            </a:extLst>
          </p:cNvPr>
          <p:cNvSpPr/>
          <p:nvPr/>
        </p:nvSpPr>
        <p:spPr>
          <a:xfrm>
            <a:off x="6007192" y="504277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B15496F-6472-686A-3465-902CF4B5CA7A}"/>
                  </a:ext>
                </a:extLst>
              </p:cNvPr>
              <p:cNvSpPr/>
              <p:nvPr/>
            </p:nvSpPr>
            <p:spPr>
              <a:xfrm>
                <a:off x="5706035" y="5756806"/>
                <a:ext cx="1524000" cy="58598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Replay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B15496F-6472-686A-3465-902CF4B5C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35" y="5756806"/>
                <a:ext cx="1524000" cy="58598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9892336-10B5-C67C-E1F0-1FC14CA0DC51}"/>
              </a:ext>
            </a:extLst>
          </p:cNvPr>
          <p:cNvSpPr txBox="1"/>
          <p:nvPr/>
        </p:nvSpPr>
        <p:spPr>
          <a:xfrm>
            <a:off x="234781" y="6082930"/>
            <a:ext cx="5861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FF0000"/>
                </a:solidFill>
              </a:rPr>
              <a:t>Évite le </a:t>
            </a:r>
            <a:r>
              <a:rPr lang="fr-FR" dirty="0" err="1">
                <a:solidFill>
                  <a:srgbClr val="FF0000"/>
                </a:solidFill>
              </a:rPr>
              <a:t>catastrophic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forgetting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/>
              <a:t>(càd oublier les informations extraites des plus anciennes transitions)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7B60F-8080-9588-E3DC-B2F2DBD242BF}"/>
              </a:ext>
            </a:extLst>
          </p:cNvPr>
          <p:cNvSpPr txBox="1"/>
          <p:nvPr/>
        </p:nvSpPr>
        <p:spPr>
          <a:xfrm>
            <a:off x="304800" y="3776462"/>
            <a:ext cx="4876800" cy="947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Interêts</a:t>
            </a:r>
            <a:r>
              <a:rPr lang="en-US" dirty="0"/>
              <a:t> :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Sample efficiency </a:t>
            </a:r>
            <a:r>
              <a:rPr lang="en-US" dirty="0"/>
              <a:t>: on </a:t>
            </a:r>
            <a:r>
              <a:rPr lang="en-US" dirty="0" err="1"/>
              <a:t>utilise</a:t>
            </a:r>
            <a:r>
              <a:rPr lang="en-US" dirty="0"/>
              <a:t>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fois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transition </a:t>
            </a:r>
            <a:r>
              <a:rPr lang="en-US" dirty="0" err="1"/>
              <a:t>tirée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359844-8068-B363-CF84-1E17CCD7AA85}"/>
                  </a:ext>
                </a:extLst>
              </p:cNvPr>
              <p:cNvSpPr txBox="1"/>
              <p:nvPr/>
            </p:nvSpPr>
            <p:spPr>
              <a:xfrm>
                <a:off x="285751" y="4651272"/>
                <a:ext cx="489584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Décorrélation</a:t>
                </a:r>
                <a:r>
                  <a:rPr lang="en-US" dirty="0"/>
                  <a:t> : Les transitions </a:t>
                </a:r>
                <a:r>
                  <a:rPr lang="en-US" dirty="0" err="1"/>
                  <a:t>tirées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décorellées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359844-8068-B363-CF84-1E17CCD7A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1" y="4651272"/>
                <a:ext cx="4895849" cy="646331"/>
              </a:xfrm>
              <a:prstGeom prst="rect">
                <a:avLst/>
              </a:prstGeom>
              <a:blipFill>
                <a:blip r:embed="rId7"/>
                <a:stretch>
                  <a:fillRect l="-112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372AD0-9521-4075-4326-60F2A8953739}"/>
                  </a:ext>
                </a:extLst>
              </p:cNvPr>
              <p:cNvSpPr txBox="1"/>
              <p:nvPr/>
            </p:nvSpPr>
            <p:spPr>
              <a:xfrm>
                <a:off x="285751" y="5261543"/>
                <a:ext cx="497204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Parallélisation</a:t>
                </a:r>
                <a:r>
                  <a:rPr lang="en-US" dirty="0"/>
                  <a:t> : on </a:t>
                </a:r>
                <a:r>
                  <a:rPr lang="en-US" dirty="0" err="1"/>
                  <a:t>va</a:t>
                </a:r>
                <a:r>
                  <a:rPr lang="en-US" dirty="0"/>
                  <a:t> </a:t>
                </a:r>
                <a:r>
                  <a:rPr lang="en-US" dirty="0" err="1"/>
                  <a:t>pouvoir</a:t>
                </a:r>
                <a:r>
                  <a:rPr lang="en-US" dirty="0"/>
                  <a:t> entrainer de manière centrale et </a:t>
                </a:r>
                <a:r>
                  <a:rPr lang="en-US" dirty="0" err="1"/>
                  <a:t>jouer</a:t>
                </a:r>
                <a:r>
                  <a:rPr lang="en-US" dirty="0"/>
                  <a:t> 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environnements</a:t>
                </a:r>
                <a:r>
                  <a:rPr lang="en-US" dirty="0"/>
                  <a:t> de manière </a:t>
                </a:r>
                <a:r>
                  <a:rPr lang="en-US" dirty="0" err="1"/>
                  <a:t>parallèle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372AD0-9521-4075-4326-60F2A8953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1" y="5261543"/>
                <a:ext cx="4972049" cy="923330"/>
              </a:xfrm>
              <a:prstGeom prst="rect">
                <a:avLst/>
              </a:prstGeom>
              <a:blipFill>
                <a:blip r:embed="rId8"/>
                <a:stretch>
                  <a:fillRect l="-1103" t="-3289" r="-490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5A7EA69-4FBB-2B61-8E5F-78C6C211FE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82361" y="6451216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3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3" grpId="0" animBg="1"/>
      <p:bldP spid="15" grpId="0" animBg="1"/>
      <p:bldP spid="17" grpId="0" animBg="1"/>
      <p:bldP spid="18" grpId="0" animBg="1"/>
      <p:bldP spid="3" grpId="0"/>
      <p:bldP spid="6" grpId="0"/>
      <p:bldP spid="20" grpId="0"/>
      <p:bldP spid="2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55D4CA1-A126-EA9E-D181-AA53F3AE157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8F7B9-8330-7DCA-CC5D-6B7CE5DEF7B2}"/>
                  </a:ext>
                </a:extLst>
              </p:cNvPr>
              <p:cNvSpPr txBox="1"/>
              <p:nvPr/>
            </p:nvSpPr>
            <p:spPr>
              <a:xfrm>
                <a:off x="206188" y="1363191"/>
                <a:ext cx="6400800" cy="100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Dans le cas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</a:t>
                </a:r>
                <a:r>
                  <a:rPr lang="en-US" dirty="0"/>
                  <a:t> correspond à :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func>
                  </m:oMath>
                </a14:m>
                <a:r>
                  <a:rPr lang="en-US" dirty="0"/>
                  <a:t> 	</a:t>
                </a:r>
                <a:r>
                  <a:rPr lang="fr-FR" dirty="0">
                    <a:solidFill>
                      <a:srgbClr val="00B0F0"/>
                    </a:solidFill>
                  </a:rPr>
                  <a:t>Q Learning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8F7B9-8330-7DCA-CC5D-6B7CE5DE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8" y="1363191"/>
                <a:ext cx="6400800" cy="1008738"/>
              </a:xfrm>
              <a:prstGeom prst="rect">
                <a:avLst/>
              </a:prstGeom>
              <a:blipFill>
                <a:blip r:embed="rId2"/>
                <a:stretch>
                  <a:fillRect l="-857" t="-3636"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8457520-BB61-C6B6-AC3E-A8341072B696}"/>
              </a:ext>
            </a:extLst>
          </p:cNvPr>
          <p:cNvSpPr txBox="1"/>
          <p:nvPr/>
        </p:nvSpPr>
        <p:spPr>
          <a:xfrm>
            <a:off x="179512" y="2749333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Cet algorithme qui a l’avantage d’être </a:t>
            </a:r>
            <a:r>
              <a:rPr lang="fr-FR" dirty="0">
                <a:solidFill>
                  <a:srgbClr val="FF0000"/>
                </a:solidFill>
              </a:rPr>
              <a:t>Off Policy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online</a:t>
            </a:r>
            <a:r>
              <a:rPr lang="fr-FR" dirty="0"/>
              <a:t> et de faible variance est connu sous le nom de </a:t>
            </a:r>
            <a:r>
              <a:rPr lang="fr-FR" dirty="0">
                <a:solidFill>
                  <a:srgbClr val="00B0F0"/>
                </a:solidFill>
              </a:rPr>
              <a:t>Q Learning.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32D795-C77A-390D-40A6-B3F5F45DF6A8}"/>
                  </a:ext>
                </a:extLst>
              </p:cNvPr>
              <p:cNvSpPr/>
              <p:nvPr/>
            </p:nvSpPr>
            <p:spPr>
              <a:xfrm>
                <a:off x="8962392" y="3127411"/>
                <a:ext cx="3144443" cy="142820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Interaction</a:t>
                </a:r>
              </a:p>
              <a:p>
                <a:pPr algn="ctr"/>
                <a:r>
                  <a:rPr lang="fr-FR" dirty="0"/>
                  <a:t>Récolte des transitions avec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pendant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𝑠𝑡𝑒𝑝𝑠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steps </a:t>
                </a:r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𝑒𝑝𝑖𝑠𝑜𝑑𝑒𝑠</m:t>
                        </m:r>
                      </m:sub>
                    </m:sSub>
                  </m:oMath>
                </a14:m>
                <a:r>
                  <a:rPr lang="en-US" dirty="0"/>
                  <a:t> épisodes.</a:t>
                </a:r>
              </a:p>
              <a:p>
                <a:pPr algn="ctr"/>
                <a:r>
                  <a:rPr lang="fr-FR" dirty="0"/>
                  <a:t>Ajout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32D795-C77A-390D-40A6-B3F5F45DF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392" y="3127411"/>
                <a:ext cx="3144443" cy="1428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EC3774AE-B73C-5C6B-F556-94F554F8B9D5}"/>
              </a:ext>
            </a:extLst>
          </p:cNvPr>
          <p:cNvSpPr/>
          <p:nvPr/>
        </p:nvSpPr>
        <p:spPr>
          <a:xfrm>
            <a:off x="9973235" y="5100140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0F0CDA03-C0A0-E2A8-2109-5D6E8B07F55F}"/>
              </a:ext>
            </a:extLst>
          </p:cNvPr>
          <p:cNvSpPr/>
          <p:nvPr/>
        </p:nvSpPr>
        <p:spPr>
          <a:xfrm>
            <a:off x="11192435" y="4423677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537557-0137-0756-EAE0-AA772AD44C04}"/>
              </a:ext>
            </a:extLst>
          </p:cNvPr>
          <p:cNvCxnSpPr>
            <a:cxnSpLocks/>
            <a:stCxn id="2" idx="2"/>
            <a:endCxn id="15" idx="2"/>
          </p:cNvCxnSpPr>
          <p:nvPr/>
        </p:nvCxnSpPr>
        <p:spPr>
          <a:xfrm rot="5400000">
            <a:off x="8693746" y="2732344"/>
            <a:ext cx="17595" cy="3664142"/>
          </a:xfrm>
          <a:prstGeom prst="curvedConnector3">
            <a:avLst>
              <a:gd name="adj1" fmla="val 252900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4165CE-F8A7-01FE-ADDD-81147F13B27C}"/>
                  </a:ext>
                </a:extLst>
              </p:cNvPr>
              <p:cNvSpPr/>
              <p:nvPr/>
            </p:nvSpPr>
            <p:spPr>
              <a:xfrm>
                <a:off x="5517995" y="3145006"/>
                <a:ext cx="2704954" cy="14282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Entrainement</a:t>
                </a:r>
              </a:p>
              <a:p>
                <a:pPr algn="ctr"/>
                <a:r>
                  <a:rPr lang="fr-FR" dirty="0"/>
                  <a:t>On tire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samples</m:t>
                        </m:r>
                      </m:sub>
                    </m:sSub>
                  </m:oMath>
                </a14:m>
                <a:r>
                  <a:rPr lang="en-US" dirty="0"/>
                  <a:t> transitions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fr-FR" b="0" dirty="0"/>
              </a:p>
              <a:p>
                <a:pPr algn="ctr"/>
                <a:r>
                  <a:rPr lang="en-US" dirty="0" err="1"/>
                  <a:t>Entrainement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4165CE-F8A7-01FE-ADDD-81147F13B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995" y="3145006"/>
                <a:ext cx="2704954" cy="1428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2FDA0A-52AA-4454-BAA4-C99344833B32}"/>
              </a:ext>
            </a:extLst>
          </p:cNvPr>
          <p:cNvCxnSpPr>
            <a:cxnSpLocks/>
            <a:stCxn id="15" idx="0"/>
            <a:endCxn id="26" idx="1"/>
          </p:cNvCxnSpPr>
          <p:nvPr/>
        </p:nvCxnSpPr>
        <p:spPr>
          <a:xfrm rot="5400000" flipH="1" flipV="1">
            <a:off x="6622305" y="2559835"/>
            <a:ext cx="833338" cy="33700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4C7D7F-D693-202E-A8D4-1F1EFF9CB21F}"/>
                  </a:ext>
                </a:extLst>
              </p:cNvPr>
              <p:cNvSpPr/>
              <p:nvPr/>
            </p:nvSpPr>
            <p:spPr>
              <a:xfrm>
                <a:off x="7207476" y="1813429"/>
                <a:ext cx="2980765" cy="9964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Amélioration</a:t>
                </a:r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On améliore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i="1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greedy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m:rPr>
                        <m:nor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 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4C7D7F-D693-202E-A8D4-1F1EFF9CB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476" y="1813429"/>
                <a:ext cx="2980765" cy="9964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5207610-F341-BF98-B1B6-D2F06ED67B81}"/>
              </a:ext>
            </a:extLst>
          </p:cNvPr>
          <p:cNvCxnSpPr>
            <a:cxnSpLocks/>
            <a:stCxn id="26" idx="3"/>
            <a:endCxn id="2" idx="0"/>
          </p:cNvCxnSpPr>
          <p:nvPr/>
        </p:nvCxnSpPr>
        <p:spPr>
          <a:xfrm>
            <a:off x="10188241" y="2311668"/>
            <a:ext cx="346373" cy="815743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row: Up-Down 76">
            <a:extLst>
              <a:ext uri="{FF2B5EF4-FFF2-40B4-BE49-F238E27FC236}">
                <a16:creationId xmlns:a16="http://schemas.microsoft.com/office/drawing/2014/main" id="{F4F77FE0-D3ED-D305-0863-7F9BF69FDEFA}"/>
              </a:ext>
            </a:extLst>
          </p:cNvPr>
          <p:cNvSpPr/>
          <p:nvPr/>
        </p:nvSpPr>
        <p:spPr>
          <a:xfrm>
            <a:off x="6434989" y="452814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99B94872-5102-9C92-19F3-EB70AD966AC4}"/>
                  </a:ext>
                </a:extLst>
              </p:cNvPr>
              <p:cNvSpPr/>
              <p:nvPr/>
            </p:nvSpPr>
            <p:spPr>
              <a:xfrm>
                <a:off x="5823849" y="5279819"/>
                <a:ext cx="1524000" cy="58598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Replay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99B94872-5102-9C92-19F3-EB70AD966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849" y="5279819"/>
                <a:ext cx="1524000" cy="58598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C965CA-B460-A7CE-F52E-4E42FFD6169F}"/>
                  </a:ext>
                </a:extLst>
              </p:cNvPr>
              <p:cNvSpPr txBox="1"/>
              <p:nvPr/>
            </p:nvSpPr>
            <p:spPr>
              <a:xfrm>
                <a:off x="976973" y="3716380"/>
                <a:ext cx="2805114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old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C965CA-B460-A7CE-F52E-4E42FFD61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73" y="3716380"/>
                <a:ext cx="2805114" cy="811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1AF4E976-B1EE-CFAD-D988-C2AC60967F97}"/>
              </a:ext>
            </a:extLst>
          </p:cNvPr>
          <p:cNvSpPr txBox="1"/>
          <p:nvPr/>
        </p:nvSpPr>
        <p:spPr>
          <a:xfrm>
            <a:off x="7992035" y="131527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Q Learning </a:t>
            </a:r>
            <a:r>
              <a:rPr lang="fr-FR" u="sng" dirty="0" err="1"/>
              <a:t>loop</a:t>
            </a:r>
            <a:r>
              <a:rPr lang="fr-FR" u="sng" dirty="0"/>
              <a:t> :</a:t>
            </a:r>
            <a:endParaRPr lang="en-US" u="sn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0A8733-900C-BD9B-0B06-552579F85A98}"/>
              </a:ext>
            </a:extLst>
          </p:cNvPr>
          <p:cNvSpPr/>
          <p:nvPr/>
        </p:nvSpPr>
        <p:spPr>
          <a:xfrm>
            <a:off x="183995" y="1813429"/>
            <a:ext cx="5334000" cy="62497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89C247F0-5FF4-1DEF-DCF4-C9423DD655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74211" y="6393084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5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 animBg="1"/>
      <p:bldP spid="9" grpId="0" animBg="1"/>
      <p:bldP spid="12" grpId="0" animBg="1"/>
      <p:bldP spid="15" grpId="0" animBg="1"/>
      <p:bldP spid="26" grpId="0" animBg="1"/>
      <p:bldP spid="77" grpId="0" animBg="1"/>
      <p:bldP spid="1038" grpId="0" animBg="1"/>
      <p:bldP spid="85" grpId="0"/>
      <p:bldP spid="87" grpId="0"/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1784463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Deep 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3A26C-92FB-B5F4-4E9C-589B997B13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557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Deep Reinforcement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73FA8-6A27-9738-838E-5909EDA6F3F4}"/>
              </a:ext>
            </a:extLst>
          </p:cNvPr>
          <p:cNvSpPr txBox="1"/>
          <p:nvPr/>
        </p:nvSpPr>
        <p:spPr>
          <a:xfrm>
            <a:off x="197352" y="286477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Comment faire quand les espaces d’observations (et d’actions) sont trop grands ?</a:t>
            </a:r>
          </a:p>
        </p:txBody>
      </p:sp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406B54CD-7281-FA3B-D881-D6982D3E1CE3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73950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D70CD7B9-89DA-CBA9-5860-D334E0A80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946" y="4383482"/>
            <a:ext cx="2948539" cy="196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Étiquette : Mario Bros">
            <a:extLst>
              <a:ext uri="{FF2B5EF4-FFF2-40B4-BE49-F238E27FC236}">
                <a16:creationId xmlns:a16="http://schemas.microsoft.com/office/drawing/2014/main" id="{A6D91575-CC5F-4F5C-B58E-5EB17BD65541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39505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Étiquette : Mario Bros">
            <a:extLst>
              <a:ext uri="{FF2B5EF4-FFF2-40B4-BE49-F238E27FC236}">
                <a16:creationId xmlns:a16="http://schemas.microsoft.com/office/drawing/2014/main" id="{8D2F9021-6132-2BEE-E316-CC3B617FB9CB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754424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70D41-4C0C-02DA-036A-24B513043224}"/>
                  </a:ext>
                </a:extLst>
              </p:cNvPr>
              <p:cNvSpPr txBox="1"/>
              <p:nvPr/>
            </p:nvSpPr>
            <p:spPr>
              <a:xfrm>
                <a:off x="5827104" y="5107088"/>
                <a:ext cx="820353" cy="475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sup>
                          </m:sSubSup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70D41-4C0C-02DA-036A-24B513043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04" y="5107088"/>
                <a:ext cx="820353" cy="475771"/>
              </a:xfrm>
              <a:prstGeom prst="rect">
                <a:avLst/>
              </a:prstGeom>
              <a:blipFill>
                <a:blip r:embed="rId4"/>
                <a:stretch>
                  <a:fillRect r="-3731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E51A9-5BB0-B68A-250F-F895CA540177}"/>
                  </a:ext>
                </a:extLst>
              </p:cNvPr>
              <p:cNvSpPr txBox="1"/>
              <p:nvPr/>
            </p:nvSpPr>
            <p:spPr>
              <a:xfrm>
                <a:off x="1335741" y="4030577"/>
                <a:ext cx="1276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0" dirty="0"/>
                  <a:t>State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E51A9-5BB0-B68A-250F-F895CA540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741" y="4030577"/>
                <a:ext cx="1276350" cy="369332"/>
              </a:xfrm>
              <a:prstGeom prst="rect">
                <a:avLst/>
              </a:prstGeom>
              <a:blipFill>
                <a:blip r:embed="rId5"/>
                <a:stretch>
                  <a:fillRect l="-382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4F9B1-47F5-E0C9-8AD2-C1932E1C611C}"/>
                  </a:ext>
                </a:extLst>
              </p:cNvPr>
              <p:cNvSpPr txBox="1"/>
              <p:nvPr/>
            </p:nvSpPr>
            <p:spPr>
              <a:xfrm>
                <a:off x="3278706" y="3734382"/>
                <a:ext cx="16721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Neural Network</a:t>
                </a:r>
              </a:p>
              <a:p>
                <a:pPr algn="ctr"/>
                <a:r>
                  <a:rPr lang="fr-FR" dirty="0" err="1"/>
                  <a:t>Weights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4F9B1-47F5-E0C9-8AD2-C1932E1C6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706" y="3734382"/>
                <a:ext cx="1672189" cy="646331"/>
              </a:xfrm>
              <a:prstGeom prst="rect">
                <a:avLst/>
              </a:prstGeom>
              <a:blipFill>
                <a:blip r:embed="rId6"/>
                <a:stretch>
                  <a:fillRect l="-3285" t="-5660" r="-292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29AFB6E-740D-B53F-3E4E-1D33AE21A086}"/>
              </a:ext>
            </a:extLst>
          </p:cNvPr>
          <p:cNvSpPr txBox="1"/>
          <p:nvPr/>
        </p:nvSpPr>
        <p:spPr>
          <a:xfrm>
            <a:off x="5278710" y="3734382"/>
            <a:ext cx="161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Estimated</a:t>
            </a:r>
            <a:r>
              <a:rPr lang="fr-FR" dirty="0"/>
              <a:t> State Value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5DD680-76AF-A974-5104-EF4892C21BF7}"/>
              </a:ext>
            </a:extLst>
          </p:cNvPr>
          <p:cNvSpPr/>
          <p:nvPr/>
        </p:nvSpPr>
        <p:spPr>
          <a:xfrm>
            <a:off x="228600" y="3734382"/>
            <a:ext cx="11506200" cy="264831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D5F24E-E897-D257-3CC9-F64040C023E6}"/>
              </a:ext>
            </a:extLst>
          </p:cNvPr>
          <p:cNvSpPr txBox="1"/>
          <p:nvPr/>
        </p:nvSpPr>
        <p:spPr>
          <a:xfrm>
            <a:off x="8144836" y="1657442"/>
            <a:ext cx="38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:</a:t>
            </a:r>
          </a:p>
        </p:txBody>
      </p:sp>
      <p:pic>
        <p:nvPicPr>
          <p:cNvPr id="32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5B552B43-FA5C-CB8B-A98F-6E602A7C6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074" y="573374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CB859C7-667E-CDC1-28DC-803856AF4E7B}"/>
              </a:ext>
            </a:extLst>
          </p:cNvPr>
          <p:cNvSpPr txBox="1"/>
          <p:nvPr/>
        </p:nvSpPr>
        <p:spPr>
          <a:xfrm>
            <a:off x="8281254" y="5702844"/>
            <a:ext cx="370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Deep Learning est puissant mais mal compris 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085402-E07D-ACFC-088D-FBAA42DC3B72}"/>
              </a:ext>
            </a:extLst>
          </p:cNvPr>
          <p:cNvSpPr/>
          <p:nvPr/>
        </p:nvSpPr>
        <p:spPr>
          <a:xfrm>
            <a:off x="74004" y="1313989"/>
            <a:ext cx="11506200" cy="152072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716018-BBA1-DC9C-2235-E351A89BB262}"/>
                  </a:ext>
                </a:extLst>
              </p:cNvPr>
              <p:cNvSpPr txBox="1"/>
              <p:nvPr/>
            </p:nvSpPr>
            <p:spPr>
              <a:xfrm>
                <a:off x="6185647" y="4522952"/>
                <a:ext cx="6176682" cy="890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/>
                  <a:t>Avec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paramètres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716018-BBA1-DC9C-2235-E351A89B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647" y="4522952"/>
                <a:ext cx="6176682" cy="890308"/>
              </a:xfrm>
              <a:prstGeom prst="rect">
                <a:avLst/>
              </a:prstGeom>
              <a:blipFill>
                <a:blip r:embed="rId8"/>
                <a:stretch>
                  <a:fillRect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1E631A82-BF4A-FD34-941E-64032122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621893"/>
                  </p:ext>
                </p:extLst>
              </p:nvPr>
            </p:nvGraphicFramePr>
            <p:xfrm>
              <a:off x="759804" y="1718856"/>
              <a:ext cx="6045310" cy="923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9062">
                      <a:extLst>
                        <a:ext uri="{9D8B030D-6E8A-4147-A177-3AD203B41FA5}">
                          <a16:colId xmlns:a16="http://schemas.microsoft.com/office/drawing/2014/main" val="2385980166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3197285121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228622455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518722414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37539913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𝒔𝒕𝒂𝒕𝒆</m:t>
                                    </m:r>
                                  </m:sub>
                                </m:sSub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0361299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0,00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-0,98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-7,96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743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1E631A82-BF4A-FD34-941E-64032122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621893"/>
                  </p:ext>
                </p:extLst>
              </p:nvPr>
            </p:nvGraphicFramePr>
            <p:xfrm>
              <a:off x="759804" y="1718856"/>
              <a:ext cx="6045310" cy="923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9062">
                      <a:extLst>
                        <a:ext uri="{9D8B030D-6E8A-4147-A177-3AD203B41FA5}">
                          <a16:colId xmlns:a16="http://schemas.microsoft.com/office/drawing/2014/main" val="2385980166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3197285121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228622455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518722414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37539913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99497" t="-6494" r="-2010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0361299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503" t="-107895" r="-40100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0,00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-0,98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-7,96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7434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1C23F4-1CDD-772F-EB15-40EFFE13BDEF}"/>
                  </a:ext>
                </a:extLst>
              </p:cNvPr>
              <p:cNvSpPr txBox="1"/>
              <p:nvPr/>
            </p:nvSpPr>
            <p:spPr>
              <a:xfrm>
                <a:off x="5784432" y="2108399"/>
                <a:ext cx="6333564" cy="393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1C23F4-1CDD-772F-EB15-40EFFE13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432" y="2108399"/>
                <a:ext cx="6333564" cy="393185"/>
              </a:xfrm>
              <a:prstGeom prst="rect">
                <a:avLst/>
              </a:prstGeom>
              <a:blipFill>
                <a:blip r:embed="rId10"/>
                <a:stretch>
                  <a:fillRect t="-468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02254BD0-DB0E-4C3E-FEA5-362CBF758416}"/>
              </a:ext>
            </a:extLst>
          </p:cNvPr>
          <p:cNvSpPr txBox="1"/>
          <p:nvPr/>
        </p:nvSpPr>
        <p:spPr>
          <a:xfrm>
            <a:off x="123438" y="1275401"/>
            <a:ext cx="63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Cas </a:t>
            </a:r>
            <a:r>
              <a:rPr lang="en-US" u="sng" dirty="0" err="1"/>
              <a:t>tabulaire</a:t>
            </a:r>
            <a:r>
              <a:rPr lang="en-US" u="sng" dirty="0"/>
              <a:t> 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FA9609-DBFB-5372-514B-258CA2D72E55}"/>
              </a:ext>
            </a:extLst>
          </p:cNvPr>
          <p:cNvSpPr txBox="1"/>
          <p:nvPr/>
        </p:nvSpPr>
        <p:spPr>
          <a:xfrm>
            <a:off x="201834" y="3266960"/>
            <a:ext cx="63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Deep RL 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A58780-C0E9-3F3B-9C94-545357DDE85C}"/>
              </a:ext>
            </a:extLst>
          </p:cNvPr>
          <p:cNvSpPr txBox="1"/>
          <p:nvPr/>
        </p:nvSpPr>
        <p:spPr>
          <a:xfrm>
            <a:off x="8281254" y="3880413"/>
            <a:ext cx="199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82AA55-2113-C644-608D-4335234E4398}"/>
                  </a:ext>
                </a:extLst>
              </p:cNvPr>
              <p:cNvSpPr txBox="1"/>
              <p:nvPr/>
            </p:nvSpPr>
            <p:spPr>
              <a:xfrm>
                <a:off x="201834" y="6442900"/>
                <a:ext cx="10927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Plutôt que de voir une image comme un état parmi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r>
                  <a:rPr lang="en-US" dirty="0"/>
                  <a:t>on la </a:t>
                </a:r>
                <a:r>
                  <a:rPr lang="en-US" dirty="0" err="1"/>
                  <a:t>voit</a:t>
                </a:r>
                <a:r>
                  <a:rPr lang="en-US" dirty="0"/>
                  <a:t> </a:t>
                </a:r>
                <a:r>
                  <a:rPr lang="en-US" dirty="0" err="1"/>
                  <a:t>comme</a:t>
                </a:r>
                <a:r>
                  <a:rPr lang="en-US" dirty="0"/>
                  <a:t> un </a:t>
                </a:r>
                <a:r>
                  <a:rPr lang="en-US" dirty="0" err="1"/>
                  <a:t>vecteur</a:t>
                </a:r>
                <a:r>
                  <a:rPr lang="en-US" dirty="0"/>
                  <a:t>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0;25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82AA55-2113-C644-608D-4335234E4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34" y="6442900"/>
                <a:ext cx="10927080" cy="369332"/>
              </a:xfrm>
              <a:prstGeom prst="rect">
                <a:avLst/>
              </a:prstGeom>
              <a:blipFill>
                <a:blip r:embed="rId11"/>
                <a:stretch>
                  <a:fillRect l="-44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3ABB35-0933-6663-5D7E-49728158931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7649" y="6469332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38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27" grpId="0"/>
      <p:bldP spid="11" grpId="0"/>
      <p:bldP spid="29" grpId="0"/>
      <p:bldP spid="12" grpId="0" animBg="1"/>
      <p:bldP spid="13" grpId="0"/>
      <p:bldP spid="33" grpId="0"/>
      <p:bldP spid="35" grpId="0" animBg="1"/>
      <p:bldP spid="37" grpId="0"/>
      <p:bldP spid="40" grpId="0"/>
      <p:bldP spid="42" grpId="0"/>
      <p:bldP spid="44" grpId="0"/>
      <p:bldP spid="45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2BDFB6-C44B-AE98-87C5-A7090516525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Combinons tout ça : Deep Q Network (DQN)</a:t>
            </a:r>
          </a:p>
        </p:txBody>
      </p:sp>
      <p:sp>
        <p:nvSpPr>
          <p:cNvPr id="9" name="AutoShape 6" descr="Pseudo-code of DQN with experience-replay method [12] | Download Scientific  Diagram">
            <a:extLst>
              <a:ext uri="{FF2B5EF4-FFF2-40B4-BE49-F238E27FC236}">
                <a16:creationId xmlns:a16="http://schemas.microsoft.com/office/drawing/2014/main" id="{A473D980-85D0-49E1-C736-552C893F09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reinforcement learning - When calculating the max in DQN, do I have to  calculate the Q for every possible action for a particular state? -  Artificial Intelligence Stack Exchange">
            <a:extLst>
              <a:ext uri="{FF2B5EF4-FFF2-40B4-BE49-F238E27FC236}">
                <a16:creationId xmlns:a16="http://schemas.microsoft.com/office/drawing/2014/main" id="{D3487774-9707-B434-35DF-95288AE3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1125"/>
            <a:ext cx="8001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nect X with DQN and PBT. Introduction | by Ondřej Nováček | Medium">
            <a:extLst>
              <a:ext uri="{FF2B5EF4-FFF2-40B4-BE49-F238E27FC236}">
                <a16:creationId xmlns:a16="http://schemas.microsoft.com/office/drawing/2014/main" id="{04CC73E3-1C3D-A862-843E-8165F71B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67" y="3242187"/>
            <a:ext cx="476440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44F342-40DF-5F68-6760-C48B250A05E4}"/>
              </a:ext>
            </a:extLst>
          </p:cNvPr>
          <p:cNvSpPr txBox="1"/>
          <p:nvPr/>
        </p:nvSpPr>
        <p:spPr>
          <a:xfrm>
            <a:off x="228600" y="61817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2060"/>
                </a:solidFill>
                <a:effectLst/>
                <a:latin typeface="Lucida Gran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Playing Atari with Deep Reinforcement Learning </a:t>
            </a:r>
            <a:endParaRPr lang="en-US" b="1" i="0" dirty="0">
              <a:solidFill>
                <a:srgbClr val="002060"/>
              </a:solidFill>
              <a:effectLst/>
              <a:latin typeface="Lucida Grand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2B79F9-E18D-3580-7A74-53CD41FD5FA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59240" y="6498337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165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4C968-DD4B-CF66-0015-98B05EDE6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A82DA-A103-2E61-DA8A-59265E374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59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47BB2FC-A206-287E-DE77-D8E46043B2C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TP Partie 2 : DQN sur </a:t>
            </a:r>
            <a:r>
              <a:rPr lang="fr-FR" sz="4300" kern="0" dirty="0" err="1"/>
              <a:t>Breakout</a:t>
            </a:r>
            <a:r>
              <a:rPr lang="fr-FR" sz="4300" kern="0" dirty="0"/>
              <a:t> (casse-brique)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9A2988-30B5-89B3-68B6-6D112B5850B1}"/>
              </a:ext>
            </a:extLst>
          </p:cNvPr>
          <p:cNvSpPr txBox="1"/>
          <p:nvPr/>
        </p:nvSpPr>
        <p:spPr>
          <a:xfrm>
            <a:off x="457200" y="1600200"/>
            <a:ext cx="1143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github.com/</a:t>
            </a:r>
            <a:r>
              <a:rPr lang="fr-FR" dirty="0" err="1"/>
              <a:t>tboulet</a:t>
            </a:r>
            <a:r>
              <a:rPr lang="fr-FR" dirty="0"/>
              <a:t>/</a:t>
            </a:r>
            <a:r>
              <a:rPr lang="fr-FR" dirty="0" err="1"/>
              <a:t>teaching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Suivre la section « </a:t>
            </a:r>
            <a:r>
              <a:rPr lang="fr-FR" dirty="0" err="1"/>
              <a:t>Torch</a:t>
            </a:r>
            <a:r>
              <a:rPr lang="fr-FR" dirty="0"/>
              <a:t> Installation » pour installer les librairies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15DAB-2855-D6C4-A48D-A0007633E069}"/>
              </a:ext>
            </a:extLst>
          </p:cNvPr>
          <p:cNvSpPr txBox="1"/>
          <p:nvPr/>
        </p:nvSpPr>
        <p:spPr>
          <a:xfrm>
            <a:off x="152400" y="29214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Environnement : </a:t>
            </a:r>
            <a:r>
              <a:rPr lang="fr-FR" dirty="0" err="1"/>
              <a:t>Breakout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69D57-57E2-2307-2D5F-35F7CE7C1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32" y="3733800"/>
            <a:ext cx="4961381" cy="129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92426F-BEC8-E7CD-00D1-4EAE58F01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981200"/>
            <a:ext cx="21336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7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FFA007C8-B635-4EC5-4F4F-07CCDAA453A5}"/>
              </a:ext>
            </a:extLst>
          </p:cNvPr>
          <p:cNvSpPr/>
          <p:nvPr/>
        </p:nvSpPr>
        <p:spPr>
          <a:xfrm>
            <a:off x="2292709" y="2399289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/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6">
            <a:extLst>
              <a:ext uri="{FF2B5EF4-FFF2-40B4-BE49-F238E27FC236}">
                <a16:creationId xmlns:a16="http://schemas.microsoft.com/office/drawing/2014/main" id="{088A1F59-A040-6B45-0BD7-78503EEE9082}"/>
              </a:ext>
            </a:extLst>
          </p:cNvPr>
          <p:cNvSpPr txBox="1"/>
          <p:nvPr/>
        </p:nvSpPr>
        <p:spPr>
          <a:xfrm>
            <a:off x="3214171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530A23C-CD5A-6F55-220B-C008FBD40499}"/>
              </a:ext>
            </a:extLst>
          </p:cNvPr>
          <p:cNvSpPr txBox="1"/>
          <p:nvPr/>
        </p:nvSpPr>
        <p:spPr>
          <a:xfrm>
            <a:off x="5451048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CF33B58A-85CD-5EFA-BDD7-BB9061C55FD0}"/>
              </a:ext>
            </a:extLst>
          </p:cNvPr>
          <p:cNvSpPr txBox="1"/>
          <p:nvPr/>
        </p:nvSpPr>
        <p:spPr>
          <a:xfrm>
            <a:off x="7327092" y="36633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420E93D7-288E-BEA8-88D0-DADCFFD1E340}"/>
              </a:ext>
            </a:extLst>
          </p:cNvPr>
          <p:cNvSpPr txBox="1"/>
          <p:nvPr/>
        </p:nvSpPr>
        <p:spPr>
          <a:xfrm>
            <a:off x="6601160" y="21192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6" name="object 33">
            <a:extLst>
              <a:ext uri="{FF2B5EF4-FFF2-40B4-BE49-F238E27FC236}">
                <a16:creationId xmlns:a16="http://schemas.microsoft.com/office/drawing/2014/main" id="{2D70C12A-F5C4-002F-E13E-CC2B5FC314B7}"/>
              </a:ext>
            </a:extLst>
          </p:cNvPr>
          <p:cNvGrpSpPr/>
          <p:nvPr/>
        </p:nvGrpSpPr>
        <p:grpSpPr>
          <a:xfrm>
            <a:off x="3974157" y="4859672"/>
            <a:ext cx="3791573" cy="1762117"/>
            <a:chOff x="1729485" y="4215129"/>
            <a:chExt cx="2571750" cy="1256665"/>
          </a:xfrm>
        </p:grpSpPr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E9ED511B-F394-7968-5631-8E53E9B405C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35">
              <a:extLst>
                <a:ext uri="{FF2B5EF4-FFF2-40B4-BE49-F238E27FC236}">
                  <a16:creationId xmlns:a16="http://schemas.microsoft.com/office/drawing/2014/main" id="{74120D1D-0890-82E5-E499-3B5936CFF851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36">
            <a:extLst>
              <a:ext uri="{FF2B5EF4-FFF2-40B4-BE49-F238E27FC236}">
                <a16:creationId xmlns:a16="http://schemas.microsoft.com/office/drawing/2014/main" id="{CFBD5BD6-9D5F-4010-C980-B042C988771D}"/>
              </a:ext>
            </a:extLst>
          </p:cNvPr>
          <p:cNvSpPr txBox="1"/>
          <p:nvPr/>
        </p:nvSpPr>
        <p:spPr>
          <a:xfrm>
            <a:off x="4931719" y="485790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0" name="object 37">
            <a:extLst>
              <a:ext uri="{FF2B5EF4-FFF2-40B4-BE49-F238E27FC236}">
                <a16:creationId xmlns:a16="http://schemas.microsoft.com/office/drawing/2014/main" id="{92D9CD10-1453-ECD2-74AB-7896B216A59A}"/>
              </a:ext>
            </a:extLst>
          </p:cNvPr>
          <p:cNvGrpSpPr/>
          <p:nvPr/>
        </p:nvGrpSpPr>
        <p:grpSpPr>
          <a:xfrm>
            <a:off x="4054013" y="1884582"/>
            <a:ext cx="3809450" cy="1395883"/>
            <a:chOff x="1729739" y="1722120"/>
            <a:chExt cx="2571115" cy="1257300"/>
          </a:xfrm>
        </p:grpSpPr>
        <p:sp>
          <p:nvSpPr>
            <p:cNvPr id="31" name="object 38">
              <a:extLst>
                <a:ext uri="{FF2B5EF4-FFF2-40B4-BE49-F238E27FC236}">
                  <a16:creationId xmlns:a16="http://schemas.microsoft.com/office/drawing/2014/main" id="{25B5868D-B190-8156-AB8B-C5A6A30D8E4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9">
              <a:extLst>
                <a:ext uri="{FF2B5EF4-FFF2-40B4-BE49-F238E27FC236}">
                  <a16:creationId xmlns:a16="http://schemas.microsoft.com/office/drawing/2014/main" id="{5D2ECF06-BB13-C572-691A-0D6729386398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40">
            <a:extLst>
              <a:ext uri="{FF2B5EF4-FFF2-40B4-BE49-F238E27FC236}">
                <a16:creationId xmlns:a16="http://schemas.microsoft.com/office/drawing/2014/main" id="{783F57E4-6C24-3506-2CF0-714FB6B37DBA}"/>
              </a:ext>
            </a:extLst>
          </p:cNvPr>
          <p:cNvSpPr txBox="1"/>
          <p:nvPr/>
        </p:nvSpPr>
        <p:spPr>
          <a:xfrm>
            <a:off x="5326406" y="2287851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/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/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Étiquette : Mario Bros">
            <a:extLst>
              <a:ext uri="{FF2B5EF4-FFF2-40B4-BE49-F238E27FC236}">
                <a16:creationId xmlns:a16="http://schemas.microsoft.com/office/drawing/2014/main" id="{84EC228E-D7B9-4DA2-E500-127CC189B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10" y="5376965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58633DD-56DF-0F22-5CD3-19FED7B9C2DB}"/>
              </a:ext>
            </a:extLst>
          </p:cNvPr>
          <p:cNvSpPr txBox="1"/>
          <p:nvPr/>
        </p:nvSpPr>
        <p:spPr>
          <a:xfrm>
            <a:off x="4198667" y="5363562"/>
            <a:ext cx="187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Un simulateur NES d’un jeu Mario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AA3F09-16BA-2F2C-F04A-B7CF9C3FC811}"/>
              </a:ext>
            </a:extLst>
          </p:cNvPr>
          <p:cNvSpPr/>
          <p:nvPr/>
        </p:nvSpPr>
        <p:spPr>
          <a:xfrm>
            <a:off x="4129663" y="5249068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2D888B-D234-A225-3EB8-C96B6A63DD2F}"/>
              </a:ext>
            </a:extLst>
          </p:cNvPr>
          <p:cNvSpPr txBox="1"/>
          <p:nvPr/>
        </p:nvSpPr>
        <p:spPr>
          <a:xfrm>
            <a:off x="126705" y="3613399"/>
            <a:ext cx="2198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frame du jeu, en 200x240x3</a:t>
            </a:r>
          </a:p>
        </p:txBody>
      </p:sp>
      <p:pic>
        <p:nvPicPr>
          <p:cNvPr id="45" name="Picture 2" descr="Étiquette : Mario Bros">
            <a:extLst>
              <a:ext uri="{FF2B5EF4-FFF2-40B4-BE49-F238E27FC236}">
                <a16:creationId xmlns:a16="http://schemas.microsoft.com/office/drawing/2014/main" id="{12CBB065-06AD-D8EC-9CD9-7C9D4423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1" y="4201739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1F3A83C-3FA0-D190-919A-A6FB704B7D1F}"/>
              </a:ext>
            </a:extLst>
          </p:cNvPr>
          <p:cNvSpPr/>
          <p:nvPr/>
        </p:nvSpPr>
        <p:spPr>
          <a:xfrm>
            <a:off x="43647" y="3613399"/>
            <a:ext cx="2198797" cy="171903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/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d’état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blipFill>
                <a:blip r:embed="rId6"/>
                <a:stretch>
                  <a:fillRect l="-28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CDAFB011-8BE9-E25D-067C-04F50F500AFE}"/>
              </a:ext>
            </a:extLst>
          </p:cNvPr>
          <p:cNvSpPr/>
          <p:nvPr/>
        </p:nvSpPr>
        <p:spPr>
          <a:xfrm>
            <a:off x="9958915" y="3790073"/>
            <a:ext cx="1995741" cy="55336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/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blipFill>
                <a:blip r:embed="rId7"/>
                <a:stretch>
                  <a:fillRect l="-226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/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blipFill>
                <a:blip r:embed="rId8"/>
                <a:stretch>
                  <a:fillRect l="-2804" t="-11667" r="-12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/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de </a:t>
                </a:r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blipFill>
                <a:blip r:embed="rId9"/>
                <a:stretch>
                  <a:fillRect l="-230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84896BA-05CA-AADC-9AF0-DEE24EBF5B40}"/>
              </a:ext>
            </a:extLst>
          </p:cNvPr>
          <p:cNvSpPr/>
          <p:nvPr/>
        </p:nvSpPr>
        <p:spPr>
          <a:xfrm>
            <a:off x="6172200" y="3784431"/>
            <a:ext cx="3352800" cy="66855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/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avancer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le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plus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vite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possible</m:t>
                      </m:r>
                    </m:oMath>
                  </m:oMathPara>
                </a14:m>
                <a:br>
                  <a:rPr lang="fr-FR" b="0" dirty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𝑑𝑥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à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chaque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instant</m:t>
                    </m:r>
                  </m:oMath>
                </a14:m>
                <a:r>
                  <a:rPr lang="fr-FR" b="0" dirty="0"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blipFill>
                <a:blip r:embed="rId10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bject 3">
            <a:extLst>
              <a:ext uri="{FF2B5EF4-FFF2-40B4-BE49-F238E27FC236}">
                <a16:creationId xmlns:a16="http://schemas.microsoft.com/office/drawing/2014/main" id="{D89173FF-50C3-F9DB-3F35-872B22662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interaction env./agent</a:t>
            </a:r>
            <a:endParaRPr sz="43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E0A00A-56AA-B784-4198-326F283EFA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2" grpId="0"/>
      <p:bldP spid="43" grpId="0" animBg="1"/>
      <p:bldP spid="44" grpId="0"/>
      <p:bldP spid="46" grpId="0" animBg="1"/>
      <p:bldP spid="48" grpId="0"/>
      <p:bldP spid="53" grpId="0" animBg="1"/>
      <p:bldP spid="54" grpId="0"/>
      <p:bldP spid="56" grpId="0"/>
      <p:bldP spid="57" grpId="0"/>
      <p:bldP spid="58" grpId="0" animBg="1"/>
      <p:bldP spid="5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roduction to Asynchronous Advanced Actor Critic algorithm (A3C) - YouTube">
            <a:extLst>
              <a:ext uri="{FF2B5EF4-FFF2-40B4-BE49-F238E27FC236}">
                <a16:creationId xmlns:a16="http://schemas.microsoft.com/office/drawing/2014/main" id="{40BF01BB-11A9-99D1-AF0D-CC16B699A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141" y="1317616"/>
            <a:ext cx="4719918" cy="26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B88FA9-0276-1566-203A-FC9DF305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212907"/>
            <a:ext cx="10501060" cy="233537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3F85D2DA-AB5C-F5C3-57F5-40AFB592789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Parallélisation en RL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F36EE-A3BD-4F72-82AB-5509361F4C77}"/>
              </a:ext>
            </a:extLst>
          </p:cNvPr>
          <p:cNvSpPr txBox="1"/>
          <p:nvPr/>
        </p:nvSpPr>
        <p:spPr>
          <a:xfrm>
            <a:off x="457200" y="2397576"/>
            <a:ext cx="6745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parallélisation permet :</a:t>
            </a:r>
          </a:p>
          <a:p>
            <a:r>
              <a:rPr lang="fr-FR" dirty="0"/>
              <a:t>-    de décorréler les batch de données, ce qui réduit la variance</a:t>
            </a:r>
          </a:p>
          <a:p>
            <a:pPr marL="285750" indent="-285750">
              <a:buFontTx/>
              <a:buChar char="-"/>
            </a:pPr>
            <a:r>
              <a:rPr lang="fr-FR" dirty="0"/>
              <a:t>de run plusieurs environnements en même temps (gain de temps)</a:t>
            </a:r>
          </a:p>
          <a:p>
            <a:pPr marL="285750" indent="-285750">
              <a:buFontTx/>
              <a:buChar char="-"/>
            </a:pPr>
            <a:r>
              <a:rPr lang="fr-FR" dirty="0"/>
              <a:t>de vectoriser les données (gain de temps via l’usage de </a:t>
            </a:r>
            <a:r>
              <a:rPr lang="fr-FR" dirty="0" err="1"/>
              <a:t>GPUs</a:t>
            </a:r>
            <a:r>
              <a:rPr lang="fr-F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75FB3-79D3-9E20-4605-2213708E50BF}"/>
              </a:ext>
            </a:extLst>
          </p:cNvPr>
          <p:cNvSpPr txBox="1"/>
          <p:nvPr/>
        </p:nvSpPr>
        <p:spPr>
          <a:xfrm>
            <a:off x="448234" y="1477407"/>
            <a:ext cx="674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: en travaillant on-policy, on obtient des données issus des mêmes épisodes donc corrélés, ce qui augmente la variance.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40E132-4F37-38D7-E591-A5EC244520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64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5960-E671-16FF-1844-103840FE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81D5D-85B6-4D8C-80DF-9C8F298FC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02DEC3-8F77-9603-D833-4F37FDB437DD}"/>
              </a:ext>
            </a:extLst>
          </p:cNvPr>
          <p:cNvSpPr/>
          <p:nvPr/>
        </p:nvSpPr>
        <p:spPr>
          <a:xfrm>
            <a:off x="936280" y="1295400"/>
            <a:ext cx="10646120" cy="548640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07170C-F715-9EB9-EB06-935C541656C8}"/>
              </a:ext>
            </a:extLst>
          </p:cNvPr>
          <p:cNvSpPr/>
          <p:nvPr/>
        </p:nvSpPr>
        <p:spPr>
          <a:xfrm>
            <a:off x="1241080" y="1866900"/>
            <a:ext cx="3002496" cy="445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iza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28A748-F12B-2DE1-03B9-B70C7EFF4747}"/>
              </a:ext>
            </a:extLst>
          </p:cNvPr>
          <p:cNvSpPr/>
          <p:nvPr/>
        </p:nvSpPr>
        <p:spPr>
          <a:xfrm>
            <a:off x="4405060" y="1524000"/>
            <a:ext cx="6796339" cy="480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10931-3F98-6289-422A-9430A83081EE}"/>
              </a:ext>
            </a:extLst>
          </p:cNvPr>
          <p:cNvSpPr txBox="1"/>
          <p:nvPr/>
        </p:nvSpPr>
        <p:spPr>
          <a:xfrm>
            <a:off x="1453371" y="1324473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43695-2850-C171-8D73-696A488DAA00}"/>
              </a:ext>
            </a:extLst>
          </p:cNvPr>
          <p:cNvSpPr txBox="1"/>
          <p:nvPr/>
        </p:nvSpPr>
        <p:spPr>
          <a:xfrm>
            <a:off x="7184680" y="1518104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83803-1D02-4926-ECA9-E71C9012EE82}"/>
              </a:ext>
            </a:extLst>
          </p:cNvPr>
          <p:cNvSpPr txBox="1"/>
          <p:nvPr/>
        </p:nvSpPr>
        <p:spPr>
          <a:xfrm>
            <a:off x="1988231" y="1915538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63DFB1-C1B0-D30E-0EAC-2CE4CDE631CB}"/>
              </a:ext>
            </a:extLst>
          </p:cNvPr>
          <p:cNvSpPr/>
          <p:nvPr/>
        </p:nvSpPr>
        <p:spPr>
          <a:xfrm>
            <a:off x="4828882" y="4143958"/>
            <a:ext cx="4046478" cy="17228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24B13-1512-A10D-4D41-09B2BB698815}"/>
              </a:ext>
            </a:extLst>
          </p:cNvPr>
          <p:cNvSpPr txBox="1"/>
          <p:nvPr/>
        </p:nvSpPr>
        <p:spPr>
          <a:xfrm>
            <a:off x="5083559" y="4248932"/>
            <a:ext cx="36684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en-US" dirty="0"/>
              <a:t>TD(0)</a:t>
            </a:r>
          </a:p>
          <a:p>
            <a:pPr marL="285750" indent="-285750">
              <a:buFontTx/>
              <a:buChar char="-"/>
            </a:pPr>
            <a:r>
              <a:rPr lang="en-US" dirty="0"/>
              <a:t>SARSA</a:t>
            </a:r>
          </a:p>
          <a:p>
            <a:pPr marL="285750" indent="-285750">
              <a:buFontTx/>
              <a:buChar char="-"/>
            </a:pPr>
            <a:r>
              <a:rPr lang="en-US" dirty="0"/>
              <a:t>n-step methods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Q  Learning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95C0EB-FE4A-0973-7C4F-041739041CEA}"/>
              </a:ext>
            </a:extLst>
          </p:cNvPr>
          <p:cNvSpPr/>
          <p:nvPr/>
        </p:nvSpPr>
        <p:spPr>
          <a:xfrm>
            <a:off x="9036844" y="4095750"/>
            <a:ext cx="1837165" cy="14580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Monte Carlo </a:t>
            </a:r>
            <a:r>
              <a:rPr lang="fr-FR" dirty="0" err="1">
                <a:solidFill>
                  <a:schemeClr val="tx1"/>
                </a:solidFill>
              </a:rPr>
              <a:t>methods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C4EDAD-2EE8-C139-A40D-5F0A9C453530}"/>
              </a:ext>
            </a:extLst>
          </p:cNvPr>
          <p:cNvSpPr txBox="1"/>
          <p:nvPr/>
        </p:nvSpPr>
        <p:spPr>
          <a:xfrm>
            <a:off x="4666310" y="346728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Value </a:t>
            </a:r>
            <a:r>
              <a:rPr lang="fr-FR" dirty="0" err="1"/>
              <a:t>based</a:t>
            </a:r>
            <a:r>
              <a:rPr lang="fr-FR" dirty="0"/>
              <a:t> RL</a:t>
            </a:r>
            <a:endParaRPr lang="en-US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630ED6E5-EF68-B20C-38F4-19719C34EF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Taxonomie du RL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77A9A84-2969-106E-2DF2-CB9A5A4237B6}"/>
              </a:ext>
            </a:extLst>
          </p:cNvPr>
          <p:cNvSpPr/>
          <p:nvPr/>
        </p:nvSpPr>
        <p:spPr>
          <a:xfrm>
            <a:off x="1368953" y="2590800"/>
            <a:ext cx="2779535" cy="36127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2090A-246C-8B85-AC88-4947ABF5A7DF}"/>
              </a:ext>
            </a:extLst>
          </p:cNvPr>
          <p:cNvSpPr txBox="1"/>
          <p:nvPr/>
        </p:nvSpPr>
        <p:spPr>
          <a:xfrm>
            <a:off x="1531663" y="2793454"/>
            <a:ext cx="24715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Dynamic </a:t>
            </a:r>
            <a:r>
              <a:rPr lang="fr-FR" dirty="0" err="1">
                <a:solidFill>
                  <a:schemeClr val="tx1"/>
                </a:solidFill>
              </a:rPr>
              <a:t>Programming</a:t>
            </a:r>
            <a:endParaRPr lang="en-US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/>
              <a:t>Bellman </a:t>
            </a:r>
            <a:r>
              <a:rPr lang="fr-FR" dirty="0" err="1"/>
              <a:t>equations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Iterative</a:t>
            </a:r>
            <a:r>
              <a:rPr lang="fr-FR" dirty="0"/>
              <a:t> Policy Eval.</a:t>
            </a:r>
          </a:p>
          <a:p>
            <a:pPr marL="285750" indent="-285750">
              <a:buFontTx/>
              <a:buChar char="-"/>
            </a:pPr>
            <a:r>
              <a:rPr lang="fr-FR" dirty="0"/>
              <a:t>Policy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Value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89C431-0E16-0410-E410-7AC0F659A1ED}"/>
              </a:ext>
            </a:extLst>
          </p:cNvPr>
          <p:cNvSpPr txBox="1"/>
          <p:nvPr/>
        </p:nvSpPr>
        <p:spPr>
          <a:xfrm>
            <a:off x="4669266" y="1960677"/>
            <a:ext cx="195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Policy </a:t>
            </a:r>
            <a:r>
              <a:rPr lang="fr-FR" dirty="0" err="1"/>
              <a:t>based</a:t>
            </a:r>
            <a:r>
              <a:rPr lang="fr-FR" dirty="0"/>
              <a:t> RL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DBE2D5-1851-71F4-4F8D-22CBBB83DD11}"/>
              </a:ext>
            </a:extLst>
          </p:cNvPr>
          <p:cNvSpPr/>
          <p:nvPr/>
        </p:nvSpPr>
        <p:spPr>
          <a:xfrm>
            <a:off x="8992911" y="2047309"/>
            <a:ext cx="1830135" cy="11188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REINFORCE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7F2779-07C9-0E9D-F1B0-8FA6B268E6D7}"/>
              </a:ext>
            </a:extLst>
          </p:cNvPr>
          <p:cNvSpPr/>
          <p:nvPr/>
        </p:nvSpPr>
        <p:spPr>
          <a:xfrm>
            <a:off x="4666310" y="1915537"/>
            <a:ext cx="6268376" cy="140198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FAC082-6F8A-6F8D-8FBB-87341ED153DA}"/>
              </a:ext>
            </a:extLst>
          </p:cNvPr>
          <p:cNvSpPr/>
          <p:nvPr/>
        </p:nvSpPr>
        <p:spPr>
          <a:xfrm>
            <a:off x="4682544" y="3467100"/>
            <a:ext cx="6268376" cy="26289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5D82E0-B947-8CCF-37A1-DBDB24B511F4}"/>
              </a:ext>
            </a:extLst>
          </p:cNvPr>
          <p:cNvSpPr/>
          <p:nvPr/>
        </p:nvSpPr>
        <p:spPr>
          <a:xfrm>
            <a:off x="6958666" y="2517414"/>
            <a:ext cx="1929757" cy="1297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Actor Critic </a:t>
            </a:r>
            <a:r>
              <a:rPr lang="fr-FR" dirty="0" err="1">
                <a:solidFill>
                  <a:schemeClr val="tx1"/>
                </a:solidFill>
              </a:rPr>
              <a:t>algorithms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0958B9-1588-0C35-7AC9-87A284834F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0200" y="6424246"/>
            <a:ext cx="2804160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862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B07F338C-AD7F-E0AD-B4E3-E18037B811A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Problèmes généraux du 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097498-627D-21F4-3B25-65C7FBC1F8D6}"/>
                  </a:ext>
                </a:extLst>
              </p:cNvPr>
              <p:cNvSpPr txBox="1"/>
              <p:nvPr/>
            </p:nvSpPr>
            <p:spPr>
              <a:xfrm>
                <a:off x="457200" y="1819534"/>
                <a:ext cx="634686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/>
                  <a:t>Instabilité due à la variance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source de variance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Instabilité due à l’entrainement simultané de plusieurs réseaux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Grande sensibilité aux hyperparamètres (qui sont nombreux)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Peu de garanties de convergence dans le cas du Deep RL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097498-627D-21F4-3B25-65C7FBC1F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819534"/>
                <a:ext cx="6346866" cy="1200329"/>
              </a:xfrm>
              <a:prstGeom prst="rect">
                <a:avLst/>
              </a:prstGeom>
              <a:blipFill>
                <a:blip r:embed="rId2"/>
                <a:stretch>
                  <a:fillRect l="-768" t="-2538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03A66-0F06-A3FA-522E-2CE8BA66583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D83286-7249-CBDC-096C-7E471BCE9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039" y="5768728"/>
            <a:ext cx="2559507" cy="457200"/>
          </a:xfrm>
          <a:prstGeom prst="rect">
            <a:avLst/>
          </a:prstGeom>
        </p:spPr>
      </p:pic>
      <p:pic>
        <p:nvPicPr>
          <p:cNvPr id="14" name="Picture 24">
            <a:extLst>
              <a:ext uri="{FF2B5EF4-FFF2-40B4-BE49-F238E27FC236}">
                <a16:creationId xmlns:a16="http://schemas.microsoft.com/office/drawing/2014/main" id="{EEA4DDB0-151A-FD27-2A7F-0A2D57048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429000"/>
            <a:ext cx="1429687" cy="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EC65F0-E441-46EB-45FE-6918326C3FF5}"/>
                  </a:ext>
                </a:extLst>
              </p:cNvPr>
              <p:cNvSpPr txBox="1"/>
              <p:nvPr/>
            </p:nvSpPr>
            <p:spPr>
              <a:xfrm>
                <a:off x="9144000" y="5867400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EC65F0-E441-46EB-45FE-6918326C3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5867400"/>
                <a:ext cx="121920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3313712-C520-2C4F-02BC-5956E57A1B63}"/>
              </a:ext>
            </a:extLst>
          </p:cNvPr>
          <p:cNvSpPr txBox="1"/>
          <p:nvPr/>
        </p:nvSpPr>
        <p:spPr>
          <a:xfrm>
            <a:off x="9271041" y="5562600"/>
            <a:ext cx="107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Off Policy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ECBC9E-6DCD-5FED-2CDA-1785F2B9B515}"/>
              </a:ext>
            </a:extLst>
          </p:cNvPr>
          <p:cNvSpPr txBox="1"/>
          <p:nvPr/>
        </p:nvSpPr>
        <p:spPr>
          <a:xfrm>
            <a:off x="7442241" y="3147825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Neural Networks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B081E-5FB9-92AD-BC9A-755E73B51C4D}"/>
              </a:ext>
            </a:extLst>
          </p:cNvPr>
          <p:cNvSpPr txBox="1"/>
          <p:nvPr/>
        </p:nvSpPr>
        <p:spPr>
          <a:xfrm>
            <a:off x="5944869" y="5356133"/>
            <a:ext cx="1507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Bootstrapping</a:t>
            </a:r>
          </a:p>
        </p:txBody>
      </p:sp>
      <p:pic>
        <p:nvPicPr>
          <p:cNvPr id="1030" name="Picture 6" descr="Dead, death, skeleton, skull icon">
            <a:extLst>
              <a:ext uri="{FF2B5EF4-FFF2-40B4-BE49-F238E27FC236}">
                <a16:creationId xmlns:a16="http://schemas.microsoft.com/office/drawing/2014/main" id="{B3789401-CBE9-0ECA-AB8D-BE06CBEA8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787"/>
            <a:ext cx="559817" cy="55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A715529-8FD3-8A7B-EC0D-3B0536D9592B}"/>
              </a:ext>
            </a:extLst>
          </p:cNvPr>
          <p:cNvSpPr/>
          <p:nvPr/>
        </p:nvSpPr>
        <p:spPr>
          <a:xfrm>
            <a:off x="5105400" y="1981200"/>
            <a:ext cx="6096000" cy="4396740"/>
          </a:xfrm>
          <a:prstGeom prst="triangle">
            <a:avLst>
              <a:gd name="adj" fmla="val 52084"/>
            </a:avLst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4848B5-F773-51D4-4EC1-F4E5FE6ADCD9}"/>
              </a:ext>
            </a:extLst>
          </p:cNvPr>
          <p:cNvSpPr txBox="1"/>
          <p:nvPr/>
        </p:nvSpPr>
        <p:spPr>
          <a:xfrm>
            <a:off x="7620000" y="15412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Deadly Triad</a:t>
            </a:r>
          </a:p>
        </p:txBody>
      </p:sp>
    </p:spTree>
    <p:extLst>
      <p:ext uri="{BB962C8B-B14F-4D97-AF65-F5344CB8AC3E}">
        <p14:creationId xmlns:p14="http://schemas.microsoft.com/office/powerpoint/2010/main" val="12422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1" grpId="0" animBg="1"/>
      <p:bldP spid="2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Policy-</a:t>
            </a:r>
            <a:r>
              <a:rPr lang="fr-FR" spc="-20" dirty="0" err="1"/>
              <a:t>based</a:t>
            </a:r>
            <a:r>
              <a:rPr lang="fr-FR" spc="-20" dirty="0"/>
              <a:t> 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C434A-E0E3-1282-649F-75556B2B05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546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le principe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CE638-36BC-7361-FC41-FF4BC5216E31}"/>
                  </a:ext>
                </a:extLst>
              </p:cNvPr>
              <p:cNvSpPr txBox="1"/>
              <p:nvPr/>
            </p:nvSpPr>
            <p:spPr>
              <a:xfrm>
                <a:off x="250189" y="3632097"/>
                <a:ext cx="3200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</a:rPr>
                  <a:t>Politique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>
                    <a:latin typeface="Cambria Math" panose="02040503050406030204" pitchFamily="18" charset="0"/>
                  </a:rPr>
                  <a:t> paramétrée:</a:t>
                </a:r>
              </a:p>
              <a:p>
                <a:endParaRPr lang="fr-FR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𝑎𝑐𝑡𝑖𝑜𝑛𝑠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br>
                  <a:rPr lang="fr-FR" b="0" dirty="0">
                    <a:ea typeface="Cambria Math" panose="02040503050406030204" pitchFamily="18" charset="0"/>
                  </a:rPr>
                </a:br>
                <a:r>
                  <a:rPr lang="fr-FR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1≤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CE638-36BC-7361-FC41-FF4BC5216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89" y="3632097"/>
                <a:ext cx="3200400" cy="1200329"/>
              </a:xfrm>
              <a:prstGeom prst="rect">
                <a:avLst/>
              </a:prstGeom>
              <a:blipFill>
                <a:blip r:embed="rId2"/>
                <a:stretch>
                  <a:fillRect l="-1524" t="-3553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C9AA9-8627-F4D1-D040-6F2F902BFE7C}"/>
                  </a:ext>
                </a:extLst>
              </p:cNvPr>
              <p:cNvSpPr txBox="1"/>
              <p:nvPr/>
            </p:nvSpPr>
            <p:spPr>
              <a:xfrm>
                <a:off x="227777" y="5330482"/>
                <a:ext cx="5486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But</a:t>
                </a:r>
                <a:r>
                  <a:rPr lang="fr-FR" dirty="0"/>
                  <a:t> : définir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00B050"/>
                    </a:solidFill>
                  </a:rPr>
                  <a:t> </a:t>
                </a:r>
                <a:r>
                  <a:rPr lang="fr-FR" dirty="0"/>
                  <a:t>différentiable par rapport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 pour faire une montée de gradient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C9AA9-8627-F4D1-D040-6F2F902BF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77" y="5330482"/>
                <a:ext cx="5486400" cy="923330"/>
              </a:xfrm>
              <a:prstGeom prst="rect">
                <a:avLst/>
              </a:prstGeom>
              <a:blipFill>
                <a:blip r:embed="rId3"/>
                <a:stretch>
                  <a:fillRect l="-889" t="-3289" r="-444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A8F2629D-1A38-939E-3154-29677194B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58" y="3251169"/>
            <a:ext cx="4019550" cy="18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10E7C-E7D4-1FFB-6E60-1FEED87E5E4E}"/>
                  </a:ext>
                </a:extLst>
              </p:cNvPr>
              <p:cNvSpPr txBox="1"/>
              <p:nvPr/>
            </p:nvSpPr>
            <p:spPr>
              <a:xfrm>
                <a:off x="5867696" y="396766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10E7C-E7D4-1FFB-6E60-1FEED87E5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696" y="3967660"/>
                <a:ext cx="762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BAC485-ABAC-2ED5-EC02-3DB1D2256FE5}"/>
                  </a:ext>
                </a:extLst>
              </p:cNvPr>
              <p:cNvSpPr/>
              <p:nvPr/>
            </p:nvSpPr>
            <p:spPr>
              <a:xfrm>
                <a:off x="5639096" y="3504626"/>
                <a:ext cx="1219200" cy="1295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BAC485-ABAC-2ED5-EC02-3DB1D2256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096" y="3504626"/>
                <a:ext cx="1219200" cy="1295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40CB3-62A9-9E0E-DA8F-9E7AAF9DF5A3}"/>
                  </a:ext>
                </a:extLst>
              </p:cNvPr>
              <p:cNvSpPr txBox="1"/>
              <p:nvPr/>
            </p:nvSpPr>
            <p:spPr>
              <a:xfrm>
                <a:off x="10703857" y="3628575"/>
                <a:ext cx="1447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40CB3-62A9-9E0E-DA8F-9E7AAF9DF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857" y="3628575"/>
                <a:ext cx="14478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D609A-376C-9CE7-7621-A26A2D6C0C8E}"/>
                  </a:ext>
                </a:extLst>
              </p:cNvPr>
              <p:cNvSpPr txBox="1"/>
              <p:nvPr/>
            </p:nvSpPr>
            <p:spPr>
              <a:xfrm>
                <a:off x="10266827" y="4284430"/>
                <a:ext cx="23218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D609A-376C-9CE7-7621-A26A2D6C0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827" y="4284430"/>
                <a:ext cx="232185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 descr="深度强化学习（二）强化学习算法的分类_daydayjump的博客-CSDN博客_强化学习算法分类">
            <a:extLst>
              <a:ext uri="{FF2B5EF4-FFF2-40B4-BE49-F238E27FC236}">
                <a16:creationId xmlns:a16="http://schemas.microsoft.com/office/drawing/2014/main" id="{DD7F13E9-37B2-EA94-2B66-3FEF8F100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1"/>
          <a:stretch/>
        </p:blipFill>
        <p:spPr bwMode="auto">
          <a:xfrm>
            <a:off x="2286000" y="1341602"/>
            <a:ext cx="6257100" cy="178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26F6F-AF05-0518-AC26-AF3C01DB878A}"/>
                  </a:ext>
                </a:extLst>
              </p:cNvPr>
              <p:cNvSpPr txBox="1"/>
              <p:nvPr/>
            </p:nvSpPr>
            <p:spPr>
              <a:xfrm>
                <a:off x="6322064" y="5804999"/>
                <a:ext cx="60088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Remarque : plutôt qu’une distribution d’action discrète en sortie on peut avoir une distribution continue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On peut aussi utiliser une politique déterministe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26F6F-AF05-0518-AC26-AF3C01DB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064" y="5804999"/>
                <a:ext cx="6008889" cy="923330"/>
              </a:xfrm>
              <a:prstGeom prst="rect">
                <a:avLst/>
              </a:prstGeom>
              <a:blipFill>
                <a:blip r:embed="rId10"/>
                <a:stretch>
                  <a:fillRect l="-811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ED91698-6D0B-F31E-63E8-788AD1EAAFD6}"/>
              </a:ext>
            </a:extLst>
          </p:cNvPr>
          <p:cNvSpPr/>
          <p:nvPr/>
        </p:nvSpPr>
        <p:spPr>
          <a:xfrm>
            <a:off x="76200" y="5222958"/>
            <a:ext cx="5793738" cy="1200329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7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4" grpId="0"/>
      <p:bldP spid="13" grpId="0" animBg="1"/>
      <p:bldP spid="17" grpId="0"/>
      <p:bldP spid="11" grpId="0"/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la théorie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5A90EF-A5FA-68DE-06A7-6BFFE9CDAB4D}"/>
                  </a:ext>
                </a:extLst>
              </p:cNvPr>
              <p:cNvSpPr txBox="1"/>
              <p:nvPr/>
            </p:nvSpPr>
            <p:spPr>
              <a:xfrm>
                <a:off x="457200" y="1309300"/>
                <a:ext cx="3824060" cy="1651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Fonction objectif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]= 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fr-FR" b="0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  <a:p>
                <a:endParaRPr lang="fr-FR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5A90EF-A5FA-68DE-06A7-6BFFE9CD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09300"/>
                <a:ext cx="3824060" cy="1651286"/>
              </a:xfrm>
              <a:prstGeom prst="rect">
                <a:avLst/>
              </a:prstGeom>
              <a:blipFill>
                <a:blip r:embed="rId3"/>
                <a:stretch>
                  <a:fillRect l="-1276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7B701-37DB-45E1-1294-CD9A7674DCF3}"/>
                  </a:ext>
                </a:extLst>
              </p:cNvPr>
              <p:cNvSpPr txBox="1"/>
              <p:nvPr/>
            </p:nvSpPr>
            <p:spPr>
              <a:xfrm>
                <a:off x="457200" y="3116185"/>
                <a:ext cx="12344400" cy="1097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Calcul du gradient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fr-FR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i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7B701-37DB-45E1-1294-CD9A7674D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116185"/>
                <a:ext cx="12344400" cy="1097288"/>
              </a:xfrm>
              <a:prstGeom prst="rect">
                <a:avLst/>
              </a:prstGeom>
              <a:blipFill>
                <a:blip r:embed="rId4"/>
                <a:stretch>
                  <a:fillRect l="-395" t="-2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ircular 8">
            <a:extLst>
              <a:ext uri="{FF2B5EF4-FFF2-40B4-BE49-F238E27FC236}">
                <a16:creationId xmlns:a16="http://schemas.microsoft.com/office/drawing/2014/main" id="{9E2035F7-BD29-5944-5A56-21BFCAAA34F7}"/>
              </a:ext>
            </a:extLst>
          </p:cNvPr>
          <p:cNvSpPr/>
          <p:nvPr/>
        </p:nvSpPr>
        <p:spPr>
          <a:xfrm>
            <a:off x="6063917" y="3008433"/>
            <a:ext cx="1130965" cy="99734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3ABF2-1C9A-0B95-C080-6CD1F194BD36}"/>
                  </a:ext>
                </a:extLst>
              </p:cNvPr>
              <p:cNvSpPr txBox="1"/>
              <p:nvPr/>
            </p:nvSpPr>
            <p:spPr>
              <a:xfrm>
                <a:off x="7010400" y="2856152"/>
                <a:ext cx="1513235" cy="61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3ABF2-1C9A-0B95-C080-6CD1F194B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856152"/>
                <a:ext cx="1513235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701BE7-0B3F-5B38-173E-A60153EEC499}"/>
                  </a:ext>
                </a:extLst>
              </p:cNvPr>
              <p:cNvSpPr txBox="1"/>
              <p:nvPr/>
            </p:nvSpPr>
            <p:spPr>
              <a:xfrm>
                <a:off x="452284" y="4434687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Estimation empirique de</a:t>
                </a:r>
                <a:r>
                  <a:rPr lang="fr-F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r-FR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[  </m:t>
                          </m:r>
                          <m:sSubSup>
                            <m:sSub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]</m:t>
                      </m:r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701BE7-0B3F-5B38-173E-A60153EEC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4" y="4434687"/>
                <a:ext cx="10098741" cy="1178656"/>
              </a:xfrm>
              <a:prstGeom prst="rect">
                <a:avLst/>
              </a:prstGeom>
              <a:blipFill>
                <a:blip r:embed="rId6"/>
                <a:stretch>
                  <a:fillRect l="-483" t="-2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AD1A5-3E36-E391-1D85-364720109DF8}"/>
                  </a:ext>
                </a:extLst>
              </p:cNvPr>
              <p:cNvSpPr txBox="1"/>
              <p:nvPr/>
            </p:nvSpPr>
            <p:spPr>
              <a:xfrm>
                <a:off x="5882640" y="1115448"/>
                <a:ext cx="6324600" cy="820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fr-F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AD1A5-3E36-E391-1D85-364720109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40" y="1115448"/>
                <a:ext cx="6324600" cy="8202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FE115A-0C27-DD72-8251-D6D36F62393D}"/>
                  </a:ext>
                </a:extLst>
              </p:cNvPr>
              <p:cNvSpPr txBox="1"/>
              <p:nvPr/>
            </p:nvSpPr>
            <p:spPr>
              <a:xfrm>
                <a:off x="5440694" y="1840956"/>
                <a:ext cx="640080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Avec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nary>
                        <m:naryPr>
                          <m:chr m:val="∏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FE115A-0C27-DD72-8251-D6D36F623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94" y="1840956"/>
                <a:ext cx="6400800" cy="8714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3258E-502B-EA55-1066-D1057451185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8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2C133-EC62-9B9F-205D-E8A805A89D09}"/>
                  </a:ext>
                </a:extLst>
              </p:cNvPr>
              <p:cNvSpPr txBox="1"/>
              <p:nvPr/>
            </p:nvSpPr>
            <p:spPr>
              <a:xfrm>
                <a:off x="392640" y="1381423"/>
                <a:ext cx="10098741" cy="1702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Estimation empirique de</a:t>
                </a:r>
                <a:r>
                  <a:rPr lang="fr-F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r-FR" dirty="0"/>
                  <a:t> causal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fr-FR" b="0" i="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fr-FR" b="0" i="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causal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2C133-EC62-9B9F-205D-E8A805A89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40" y="1381423"/>
                <a:ext cx="10098741" cy="1702454"/>
              </a:xfrm>
              <a:prstGeom prst="rect">
                <a:avLst/>
              </a:prstGeom>
              <a:blipFill>
                <a:blip r:embed="rId2"/>
                <a:stretch>
                  <a:fillRect l="-483" t="-2151" b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3">
            <a:extLst>
              <a:ext uri="{FF2B5EF4-FFF2-40B4-BE49-F238E27FC236}">
                <a16:creationId xmlns:a16="http://schemas.microsoft.com/office/drawing/2014/main" id="{8A1E510C-C11B-21B9-C0DC-643F096ED52D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améliorations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DF9B-751A-7E92-B331-97E6DD85160A}"/>
                  </a:ext>
                </a:extLst>
              </p:cNvPr>
              <p:cNvSpPr txBox="1"/>
              <p:nvPr/>
            </p:nvSpPr>
            <p:spPr>
              <a:xfrm>
                <a:off x="429512" y="4612544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Solution : ajout d’une </a:t>
                </a:r>
                <a:r>
                  <a:rPr lang="fr-FR" dirty="0" err="1"/>
                  <a:t>baseline</a:t>
                </a:r>
                <a:r>
                  <a:rPr lang="fr-FR" dirty="0"/>
                  <a:t> pour centrer cette mesure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DF9B-751A-7E92-B331-97E6DD851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2" y="4612544"/>
                <a:ext cx="10098741" cy="1178656"/>
              </a:xfrm>
              <a:prstGeom prst="rect">
                <a:avLst/>
              </a:prstGeom>
              <a:blipFill>
                <a:blip r:embed="rId3"/>
                <a:stretch>
                  <a:fillRect l="-483" t="-3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26482A-8F5E-AC5B-5334-214F5A80A56C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096000" y="5578066"/>
            <a:ext cx="228600" cy="607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E4CE98-AB77-D501-C249-235D74746FC6}"/>
              </a:ext>
            </a:extLst>
          </p:cNvPr>
          <p:cNvSpPr txBox="1"/>
          <p:nvPr/>
        </p:nvSpPr>
        <p:spPr>
          <a:xfrm>
            <a:off x="6324600" y="6000828"/>
            <a:ext cx="209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 d’une </a:t>
            </a:r>
            <a:r>
              <a:rPr lang="fr-FR" dirty="0" err="1"/>
              <a:t>baseline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AD8-5AAA-F4DD-0A32-FB481A524D4C}"/>
                  </a:ext>
                </a:extLst>
              </p:cNvPr>
              <p:cNvSpPr txBox="1"/>
              <p:nvPr/>
            </p:nvSpPr>
            <p:spPr>
              <a:xfrm>
                <a:off x="429512" y="6442092"/>
                <a:ext cx="11332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On-policy</a:t>
                </a:r>
                <a:r>
                  <a:rPr lang="fr-FR" dirty="0"/>
                  <a:t> : ces algorithmes améliorent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à partir d’elle-même, et sont donc nécessairement </a:t>
                </a:r>
                <a:r>
                  <a:rPr lang="fr-FR" dirty="0">
                    <a:solidFill>
                      <a:srgbClr val="FF0000"/>
                    </a:solidFill>
                  </a:rPr>
                  <a:t>On-policy.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AD8-5AAA-F4DD-0A32-FB481A52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2" y="6442092"/>
                <a:ext cx="11332976" cy="369332"/>
              </a:xfrm>
              <a:prstGeom prst="rect">
                <a:avLst/>
              </a:prstGeom>
              <a:blipFill>
                <a:blip r:embed="rId4"/>
                <a:stretch>
                  <a:fillRect l="-4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9D7AF4-B245-BB56-9A57-0FAC182F3C3B}"/>
                  </a:ext>
                </a:extLst>
              </p:cNvPr>
              <p:cNvSpPr txBox="1"/>
              <p:nvPr/>
            </p:nvSpPr>
            <p:spPr>
              <a:xfrm>
                <a:off x="392640" y="3743505"/>
                <a:ext cx="10732559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Problème de </a:t>
                </a:r>
                <a:r>
                  <a:rPr lang="en-US" dirty="0">
                    <a:solidFill>
                      <a:srgbClr val="FF0000"/>
                    </a:solidFill>
                  </a:rPr>
                  <a:t>variance</a:t>
                </a:r>
                <a:r>
                  <a:rPr lang="en-US" dirty="0"/>
                  <a:t> : les policy gradients </a:t>
                </a:r>
                <a:r>
                  <a:rPr lang="en-US" dirty="0" err="1"/>
                  <a:t>souffrent</a:t>
                </a:r>
                <a:r>
                  <a:rPr lang="en-US" dirty="0"/>
                  <a:t> de </a:t>
                </a:r>
                <a:r>
                  <a:rPr lang="en-US" dirty="0" err="1"/>
                  <a:t>gros</a:t>
                </a:r>
                <a:r>
                  <a:rPr lang="en-US" dirty="0"/>
                  <a:t> </a:t>
                </a:r>
                <a:r>
                  <a:rPr lang="en-US" dirty="0" err="1"/>
                  <a:t>problèmes</a:t>
                </a:r>
                <a:r>
                  <a:rPr lang="en-US" dirty="0"/>
                  <a:t> de variance</a:t>
                </a:r>
              </a:p>
              <a:p>
                <a:r>
                  <a:rPr lang="en-US" dirty="0"/>
                  <a:t>Le fait </a:t>
                </a:r>
                <a:r>
                  <a:rPr lang="en-US" dirty="0" err="1"/>
                  <a:t>d’avoir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mesure</a:t>
                </a:r>
                <a:r>
                  <a:rPr lang="en-US" dirty="0"/>
                  <a:t> non-</a:t>
                </a:r>
                <a:r>
                  <a:rPr lang="en-US" dirty="0" err="1"/>
                  <a:t>centrée</a:t>
                </a:r>
                <a:r>
                  <a:rPr lang="en-US" dirty="0"/>
                  <a:t> </a:t>
                </a:r>
                <a:r>
                  <a:rPr lang="en-US" dirty="0" err="1"/>
                  <a:t>d’à</a:t>
                </a:r>
                <a:r>
                  <a:rPr lang="en-US" dirty="0"/>
                  <a:t>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l’action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bonne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) rend </a:t>
                </a:r>
                <a:r>
                  <a:rPr lang="en-US" dirty="0" err="1"/>
                  <a:t>l’apprentissage</a:t>
                </a:r>
                <a:r>
                  <a:rPr lang="en-US" dirty="0"/>
                  <a:t> instable.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9D7AF4-B245-BB56-9A57-0FAC182F3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40" y="3743505"/>
                <a:ext cx="10732559" cy="659411"/>
              </a:xfrm>
              <a:prstGeom prst="rect">
                <a:avLst/>
              </a:prstGeom>
              <a:blipFill>
                <a:blip r:embed="rId5"/>
                <a:stretch>
                  <a:fillRect l="-454"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reinforcement learning - Why does REINFORCE work at all? - Artificial  Intelligence Stack Exchange">
            <a:extLst>
              <a:ext uri="{FF2B5EF4-FFF2-40B4-BE49-F238E27FC236}">
                <a16:creationId xmlns:a16="http://schemas.microsoft.com/office/drawing/2014/main" id="{07C3757E-5130-062A-D703-BBDF79043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81423"/>
            <a:ext cx="5570214" cy="202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09B8BC-0185-FEB8-AFE1-12C8781648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40E0B3-D470-20A4-BC00-CBFB22E3BA95}"/>
                  </a:ext>
                </a:extLst>
              </p:cNvPr>
              <p:cNvSpPr txBox="1"/>
              <p:nvPr/>
            </p:nvSpPr>
            <p:spPr>
              <a:xfrm>
                <a:off x="7551414" y="4998973"/>
                <a:ext cx="43434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b="0" i="0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with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baseline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subtraction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40E0B3-D470-20A4-BC00-CBFB22E3B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414" y="4998973"/>
                <a:ext cx="4343400" cy="646331"/>
              </a:xfrm>
              <a:prstGeom prst="rect">
                <a:avLst/>
              </a:prstGeom>
              <a:blipFill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11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améliorations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F2980-3EF4-4C09-65C7-D7B0EBA8D37F}"/>
                  </a:ext>
                </a:extLst>
              </p:cNvPr>
              <p:cNvSpPr txBox="1"/>
              <p:nvPr/>
            </p:nvSpPr>
            <p:spPr>
              <a:xfrm>
                <a:off x="379841" y="1371600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Ajout d’une </a:t>
                </a:r>
                <a:r>
                  <a:rPr lang="fr-FR" u="sng" dirty="0" err="1"/>
                  <a:t>baseline</a:t>
                </a:r>
                <a:r>
                  <a:rPr lang="fr-FR" u="sng" dirty="0"/>
                  <a:t> </a:t>
                </a:r>
                <a:r>
                  <a:rPr lang="fr-F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F2980-3EF4-4C09-65C7-D7B0EBA8D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41" y="1371600"/>
                <a:ext cx="10098741" cy="1178656"/>
              </a:xfrm>
              <a:prstGeom prst="rect">
                <a:avLst/>
              </a:prstGeom>
              <a:blipFill>
                <a:blip r:embed="rId3"/>
                <a:stretch>
                  <a:fillRect l="-483" t="-2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825955-5480-8AEF-1E55-EC6E16A559F8}"/>
              </a:ext>
            </a:extLst>
          </p:cNvPr>
          <p:cNvCxnSpPr>
            <a:cxnSpLocks/>
          </p:cNvCxnSpPr>
          <p:nvPr/>
        </p:nvCxnSpPr>
        <p:spPr>
          <a:xfrm flipV="1">
            <a:off x="5562600" y="2319336"/>
            <a:ext cx="152400" cy="40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410893-D8DA-774D-96B4-926F95843388}"/>
              </a:ext>
            </a:extLst>
          </p:cNvPr>
          <p:cNvSpPr txBox="1"/>
          <p:nvPr/>
        </p:nvSpPr>
        <p:spPr>
          <a:xfrm>
            <a:off x="4087571" y="2726268"/>
            <a:ext cx="209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 d’une </a:t>
            </a:r>
            <a:r>
              <a:rPr lang="fr-FR" dirty="0" err="1"/>
              <a:t>baseline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652F97-18ED-154F-6BCF-91928B3E7EC7}"/>
                  </a:ext>
                </a:extLst>
              </p:cNvPr>
              <p:cNvSpPr txBox="1"/>
              <p:nvPr/>
            </p:nvSpPr>
            <p:spPr>
              <a:xfrm>
                <a:off x="326971" y="3453261"/>
                <a:ext cx="6570645" cy="1097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>
                    <a:solidFill>
                      <a:schemeClr val="tx1"/>
                    </a:solidFill>
                  </a:rPr>
                  <a:t>Effet</a:t>
                </a:r>
                <a:r>
                  <a:rPr lang="fr-FR" dirty="0">
                    <a:solidFill>
                      <a:schemeClr val="tx1"/>
                    </a:solidFill>
                  </a:rPr>
                  <a:t> : réduction de la variance sans pour autant augmenter le biais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652F97-18ED-154F-6BCF-91928B3E7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1" y="3453261"/>
                <a:ext cx="6570645" cy="1097288"/>
              </a:xfrm>
              <a:prstGeom prst="rect">
                <a:avLst/>
              </a:prstGeom>
              <a:blipFill>
                <a:blip r:embed="rId4"/>
                <a:stretch>
                  <a:fillRect l="-836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E61C5C-2D8A-C18B-120C-2D9F09F1BD67}"/>
                  </a:ext>
                </a:extLst>
              </p:cNvPr>
              <p:cNvSpPr txBox="1"/>
              <p:nvPr/>
            </p:nvSpPr>
            <p:spPr>
              <a:xfrm>
                <a:off x="326971" y="4908210"/>
                <a:ext cx="5647315" cy="1776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>
                    <a:solidFill>
                      <a:schemeClr val="tx1"/>
                    </a:solidFill>
                  </a:rPr>
                  <a:t>Choix pour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u="sng" dirty="0">
                    <a:solidFill>
                      <a:schemeClr val="tx1"/>
                    </a:solidFill>
                  </a:rPr>
                  <a:t> :</a:t>
                </a:r>
              </a:p>
              <a:p>
                <a:r>
                  <a:rPr lang="en-US" dirty="0"/>
                  <a:t>-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≔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(</a:t>
                </a:r>
                <a:r>
                  <a:rPr lang="en-US" dirty="0">
                    <a:solidFill>
                      <a:srgbClr val="FF0000"/>
                    </a:solidFill>
                  </a:rPr>
                  <a:t>advantage function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E61C5C-2D8A-C18B-120C-2D9F09F1B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1" y="4908210"/>
                <a:ext cx="5647315" cy="1776448"/>
              </a:xfrm>
              <a:prstGeom prst="rect">
                <a:avLst/>
              </a:prstGeom>
              <a:blipFill>
                <a:blip r:embed="rId5"/>
                <a:stretch>
                  <a:fillRect l="-972" t="-685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0851E5-A3CC-2FB3-B1F4-46C38CB7FBE1}"/>
              </a:ext>
            </a:extLst>
          </p:cNvPr>
          <p:cNvCxnSpPr>
            <a:cxnSpLocks/>
          </p:cNvCxnSpPr>
          <p:nvPr/>
        </p:nvCxnSpPr>
        <p:spPr>
          <a:xfrm flipH="1">
            <a:off x="5665839" y="5029200"/>
            <a:ext cx="1496961" cy="3923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933EE7-3FAA-1D8E-29FA-94CC7436ABE6}"/>
                  </a:ext>
                </a:extLst>
              </p:cNvPr>
              <p:cNvSpPr txBox="1"/>
              <p:nvPr/>
            </p:nvSpPr>
            <p:spPr>
              <a:xfrm>
                <a:off x="7162800" y="4800600"/>
                <a:ext cx="5029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L’idéal est un estimateur non biaisé et à faible variance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 </a:t>
                </a:r>
                <a:r>
                  <a:rPr lang="en-US" dirty="0" err="1"/>
                  <a:t>choix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un trade-off </a:t>
                </a:r>
                <a:r>
                  <a:rPr lang="en-US" dirty="0" err="1"/>
                  <a:t>biais</a:t>
                </a:r>
                <a:r>
                  <a:rPr lang="en-US" dirty="0"/>
                  <a:t>/variance/online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933EE7-3FAA-1D8E-29FA-94CC7436A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4800600"/>
                <a:ext cx="5029200" cy="923330"/>
              </a:xfrm>
              <a:prstGeom prst="rect">
                <a:avLst/>
              </a:prstGeom>
              <a:blipFill>
                <a:blip r:embed="rId6"/>
                <a:stretch>
                  <a:fillRect l="-970" t="-397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94665A-3F66-7200-17A7-9EB3B6B14BA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CF7029-2CC7-FE28-9DB1-850340084CC3}"/>
                  </a:ext>
                </a:extLst>
              </p:cNvPr>
              <p:cNvSpPr txBox="1"/>
              <p:nvPr/>
            </p:nvSpPr>
            <p:spPr>
              <a:xfrm>
                <a:off x="7772400" y="1778421"/>
                <a:ext cx="43434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b="0" i="0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with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baseline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subtraction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CF7029-2CC7-FE28-9DB1-850340084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1778421"/>
                <a:ext cx="4343400" cy="646331"/>
              </a:xfrm>
              <a:prstGeom prst="rect">
                <a:avLst/>
              </a:prstGeom>
              <a:blipFill>
                <a:blip r:embed="rId7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7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8F1F7-FD14-B937-8BFB-B069BC0A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71800"/>
            <a:ext cx="4419599" cy="30036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373157-1E9B-015A-61D7-E6C776D6B70B}"/>
              </a:ext>
            </a:extLst>
          </p:cNvPr>
          <p:cNvSpPr/>
          <p:nvPr/>
        </p:nvSpPr>
        <p:spPr>
          <a:xfrm>
            <a:off x="479613" y="3589232"/>
            <a:ext cx="9144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9D97C-5DEB-68E0-60B0-C6656F1223E4}"/>
              </a:ext>
            </a:extLst>
          </p:cNvPr>
          <p:cNvSpPr txBox="1"/>
          <p:nvPr/>
        </p:nvSpPr>
        <p:spPr>
          <a:xfrm>
            <a:off x="1420793" y="2581729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Actor-Critic</a:t>
            </a:r>
            <a:r>
              <a:rPr lang="fr-FR" dirty="0"/>
              <a:t> training </a:t>
            </a:r>
            <a:r>
              <a:rPr lang="fr-FR" dirty="0" err="1"/>
              <a:t>loop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C9B503-4802-FCDC-0D53-FF70632ADE00}"/>
              </a:ext>
            </a:extLst>
          </p:cNvPr>
          <p:cNvSpPr/>
          <p:nvPr/>
        </p:nvSpPr>
        <p:spPr>
          <a:xfrm>
            <a:off x="479613" y="3114880"/>
            <a:ext cx="914400" cy="4743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1C53FD3-3652-6FF0-219B-E1264A599E1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algorithmes Actor 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C31C-9973-B860-652E-54C533FAA24D}"/>
                  </a:ext>
                </a:extLst>
              </p:cNvPr>
              <p:cNvSpPr txBox="1"/>
              <p:nvPr/>
            </p:nvSpPr>
            <p:spPr>
              <a:xfrm>
                <a:off x="152400" y="1270626"/>
                <a:ext cx="116273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Les Actor </a:t>
                </a:r>
                <a:r>
                  <a:rPr lang="fr-FR" dirty="0" err="1">
                    <a:solidFill>
                      <a:schemeClr val="tx1"/>
                    </a:solidFill>
                  </a:rPr>
                  <a:t>Critics</a:t>
                </a:r>
                <a:r>
                  <a:rPr lang="fr-FR" dirty="0">
                    <a:solidFill>
                      <a:schemeClr val="tx1"/>
                    </a:solidFill>
                  </a:rPr>
                  <a:t> sont des algorithmes qui entraînent à la fois une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</a:t>
                </a:r>
                <a:r>
                  <a:rPr lang="en-US" dirty="0" err="1">
                    <a:solidFill>
                      <a:schemeClr val="tx1"/>
                    </a:solidFill>
                  </a:rPr>
                  <a:t>l’actor</a:t>
                </a:r>
                <a:r>
                  <a:rPr lang="en-US" dirty="0">
                    <a:solidFill>
                      <a:schemeClr val="tx1"/>
                    </a:solidFill>
                  </a:rPr>
                  <a:t>) </a:t>
                </a:r>
                <a:r>
                  <a:rPr lang="en-US" dirty="0" err="1">
                    <a:solidFill>
                      <a:schemeClr val="tx1"/>
                    </a:solidFill>
                  </a:rPr>
                  <a:t>ainsi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qu’un</a:t>
                </a:r>
                <a:r>
                  <a:rPr lang="en-US" dirty="0">
                    <a:solidFill>
                      <a:schemeClr val="tx1"/>
                    </a:solidFill>
                  </a:rPr>
                  <a:t> “critic”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et/</a:t>
                </a:r>
                <a:r>
                  <a:rPr lang="en-US" dirty="0" err="1">
                    <a:solidFill>
                      <a:schemeClr val="tx1"/>
                    </a:solidFill>
                  </a:rPr>
                  <a:t>ou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qui </a:t>
                </a:r>
                <a:r>
                  <a:rPr lang="en-US" dirty="0" err="1">
                    <a:solidFill>
                      <a:schemeClr val="tx1"/>
                    </a:solidFill>
                  </a:rPr>
                  <a:t>va</a:t>
                </a:r>
                <a:r>
                  <a:rPr lang="en-US" dirty="0">
                    <a:solidFill>
                      <a:schemeClr val="tx1"/>
                    </a:solidFill>
                  </a:rPr>
                  <a:t> aider à entrainer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C31C-9973-B860-652E-54C533FAA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270626"/>
                <a:ext cx="11627350" cy="646331"/>
              </a:xfrm>
              <a:prstGeom prst="rect">
                <a:avLst/>
              </a:prstGeom>
              <a:blipFill>
                <a:blip r:embed="rId3"/>
                <a:stretch>
                  <a:fillRect l="-42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05FBC-2F3C-36E5-DB14-A9AEBC3AAA0D}"/>
                  </a:ext>
                </a:extLst>
              </p:cNvPr>
              <p:cNvSpPr txBox="1"/>
              <p:nvPr/>
            </p:nvSpPr>
            <p:spPr>
              <a:xfrm>
                <a:off x="6400800" y="3589232"/>
                <a:ext cx="5562600" cy="2232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Entrainement de l’</a:t>
                </a:r>
                <a:r>
                  <a:rPr lang="fr-F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actor</a:t>
                </a:r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∗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fr-FR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fr-FR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Entrainement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du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critic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05FBC-2F3C-36E5-DB14-A9AEBC3A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3589232"/>
                <a:ext cx="5562600" cy="2232406"/>
              </a:xfrm>
              <a:prstGeom prst="rect">
                <a:avLst/>
              </a:prstGeom>
              <a:blipFill>
                <a:blip r:embed="rId4"/>
                <a:stretch>
                  <a:fillRect l="-876" t="-1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17E13E-D388-B622-5945-5EE5B901D85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CA8B64-3664-A412-4081-8BFE44901090}"/>
                  </a:ext>
                </a:extLst>
              </p:cNvPr>
              <p:cNvSpPr txBox="1"/>
              <p:nvPr/>
            </p:nvSpPr>
            <p:spPr>
              <a:xfrm>
                <a:off x="6781800" y="3049729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Advantage</m:t>
                      </m:r>
                      <m: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Actor</m:t>
                      </m:r>
                      <m: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Critic</m:t>
                      </m:r>
                      <m: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CA8B64-3664-A412-4081-8BFE44901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3049729"/>
                <a:ext cx="434340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47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4454F-06AD-6275-344C-D55674A0A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0E0FACFA-FDFE-3BC6-80EC-9A4161BD20D6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 par Importance Sampling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B5F23-BA99-378B-DD22-7A56C06E45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42641B-7E9F-A47F-AAB6-216919C388E2}"/>
                  </a:ext>
                </a:extLst>
              </p:cNvPr>
              <p:cNvSpPr txBox="1"/>
              <p:nvPr/>
            </p:nvSpPr>
            <p:spPr>
              <a:xfrm>
                <a:off x="457200" y="1371600"/>
                <a:ext cx="1158239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Il est possible de transformer un algo on-policy en un algorithme off-policy si on connaît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fr-FR" b="0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C00000"/>
                    </a:solidFill>
                  </a:rPr>
                  <a:t>Importance Sampling </a:t>
                </a:r>
                <a:r>
                  <a:rPr lang="fr-FR" dirty="0"/>
                  <a:t>: estimer l’espérance d’une distribution à partir d’échantillon issus d’une distribution différente :</a:t>
                </a:r>
              </a:p>
              <a:p>
                <a:endParaRPr lang="fr-FR" dirty="0"/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42641B-7E9F-A47F-AAB6-216919C38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71600"/>
                <a:ext cx="11582399" cy="1477328"/>
              </a:xfrm>
              <a:prstGeom prst="rect">
                <a:avLst/>
              </a:prstGeom>
              <a:blipFill>
                <a:blip r:embed="rId2"/>
                <a:stretch>
                  <a:fillRect l="-421" t="-2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7073AC-E81F-C3DB-7AE7-63EF49C686BF}"/>
                  </a:ext>
                </a:extLst>
              </p:cNvPr>
              <p:cNvSpPr txBox="1"/>
              <p:nvPr/>
            </p:nvSpPr>
            <p:spPr>
              <a:xfrm>
                <a:off x="470468" y="3587013"/>
                <a:ext cx="9601200" cy="1634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>
                    <a:latin typeface="Cambria Math" panose="02040503050406030204" pitchFamily="18" charset="0"/>
                  </a:rPr>
                  <a:t>Application au RL, exemple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b="0" dirty="0">
                    <a:latin typeface="Cambria Math" panose="02040503050406030204" pitchFamily="18" charset="0"/>
                  </a:rPr>
                  <a:t>:</a:t>
                </a:r>
              </a:p>
              <a:p>
                <a:pPr algn="just"/>
                <a:endParaRPr lang="fr-FR" b="0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b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</m:e>
                          </m:nary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7073AC-E81F-C3DB-7AE7-63EF49C68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8" y="3587013"/>
                <a:ext cx="9601200" cy="1634743"/>
              </a:xfrm>
              <a:prstGeom prst="rect">
                <a:avLst/>
              </a:prstGeom>
              <a:blipFill>
                <a:blip r:embed="rId3"/>
                <a:stretch>
                  <a:fillRect l="-508" t="-2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B0B7C0-64CE-0536-6DF0-129620DF3DC6}"/>
                  </a:ext>
                </a:extLst>
              </p:cNvPr>
              <p:cNvSpPr txBox="1"/>
              <p:nvPr/>
            </p:nvSpPr>
            <p:spPr>
              <a:xfrm>
                <a:off x="490721" y="5174102"/>
                <a:ext cx="11098305" cy="1432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Interprétation</a:t>
                </a:r>
                <a:r>
                  <a:rPr lang="fr-FR" dirty="0"/>
                  <a:t> : Si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(obtenue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) est plus probable d’arriver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 qu’avec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, il est logique qu’elle pèse moins dans le 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00B0F0"/>
                    </a:solidFill>
                  </a:rPr>
                  <a:t>TD(0) Off Policy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B0B7C0-64CE-0536-6DF0-129620DF3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1" y="5174102"/>
                <a:ext cx="11098305" cy="1432508"/>
              </a:xfrm>
              <a:prstGeom prst="rect">
                <a:avLst/>
              </a:prstGeom>
              <a:blipFill>
                <a:blip r:embed="rId4"/>
                <a:stretch>
                  <a:fillRect l="-439" t="-25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3732108-24DE-6D94-8EEE-89A31DD27C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804"/>
          <a:stretch/>
        </p:blipFill>
        <p:spPr>
          <a:xfrm>
            <a:off x="1142999" y="2330678"/>
            <a:ext cx="9258300" cy="1036499"/>
          </a:xfrm>
          <a:prstGeom prst="rect">
            <a:avLst/>
          </a:prstGeom>
        </p:spPr>
      </p:pic>
      <p:pic>
        <p:nvPicPr>
          <p:cNvPr id="2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C85ACF66-EE14-C930-A610-CD1602486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683" y="4119577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924AABF-5AA0-FAD7-3498-CE27E7A35183}"/>
              </a:ext>
            </a:extLst>
          </p:cNvPr>
          <p:cNvSpPr txBox="1"/>
          <p:nvPr/>
        </p:nvSpPr>
        <p:spPr>
          <a:xfrm>
            <a:off x="10401299" y="4201683"/>
            <a:ext cx="16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Haute variance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341646E-0A04-607B-50CC-C135861850AB}"/>
              </a:ext>
            </a:extLst>
          </p:cNvPr>
          <p:cNvSpPr/>
          <p:nvPr/>
        </p:nvSpPr>
        <p:spPr>
          <a:xfrm>
            <a:off x="1447799" y="4038600"/>
            <a:ext cx="7772400" cy="990600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1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6039EE-4AAE-943B-1E9E-ADB60DEFFEA7}"/>
                  </a:ext>
                </a:extLst>
              </p:cNvPr>
              <p:cNvSpPr txBox="1"/>
              <p:nvPr/>
            </p:nvSpPr>
            <p:spPr>
              <a:xfrm>
                <a:off x="7455019" y="1993151"/>
                <a:ext cx="322517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L’agent possède une </a:t>
                </a:r>
                <a:r>
                  <a:rPr lang="fr-FR" u="sng" dirty="0"/>
                  <a:t>politique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fr-FR" dirty="0"/>
                  <a:t>ou</a:t>
                </a:r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6039EE-4AAE-943B-1E9E-ADB60DEFF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019" y="1993151"/>
                <a:ext cx="3225178" cy="1477328"/>
              </a:xfrm>
              <a:prstGeom prst="rect">
                <a:avLst/>
              </a:prstGeom>
              <a:blipFill>
                <a:blip r:embed="rId5"/>
                <a:stretch>
                  <a:fillRect l="-1701" t="-2479" r="-5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439FDC9-CED7-A6D7-C78D-106A7C3EE17A}"/>
              </a:ext>
            </a:extLst>
          </p:cNvPr>
          <p:cNvSpPr/>
          <p:nvPr/>
        </p:nvSpPr>
        <p:spPr>
          <a:xfrm>
            <a:off x="7331933" y="1508598"/>
            <a:ext cx="3460753" cy="2214341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Étiquette : Mario Bros">
            <a:extLst>
              <a:ext uri="{FF2B5EF4-FFF2-40B4-BE49-F238E27FC236}">
                <a16:creationId xmlns:a16="http://schemas.microsoft.com/office/drawing/2014/main" id="{63E2FDE3-3574-B88E-3429-7A9C4343C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880" y="5159904"/>
            <a:ext cx="1086688" cy="6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E5A7B8-3151-9009-9A77-6E0F9236DF19}"/>
                  </a:ext>
                </a:extLst>
              </p:cNvPr>
              <p:cNvSpPr txBox="1"/>
              <p:nvPr/>
            </p:nvSpPr>
            <p:spPr>
              <a:xfrm>
                <a:off x="5791200" y="4516918"/>
                <a:ext cx="6158080" cy="1861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6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e>
                      </m:d>
                      <m:r>
                        <a:rPr lang="fr-FR" sz="36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3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fr-FR" sz="3600" dirty="0">
                                  <a:sym typeface="Wingdings" panose="05000000000000000000" pitchFamily="2" charset="2"/>
                                </a:rPr>
                                <m:t></m:t>
                              </m:r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à 20%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  </m:t>
                              </m:r>
                              <m:r>
                                <m:rPr>
                                  <m:nor/>
                                </m:rPr>
                                <a:rPr lang="fr-FR" sz="3600" dirty="0">
                                  <a:solidFill>
                                    <a:schemeClr val="tx1"/>
                                  </a:solidFill>
                                  <a:sym typeface="Wingdings" panose="05000000000000000000" pitchFamily="2" charset="2"/>
                                </a:rPr>
                                <m:t></m:t>
                              </m:r>
                              <m:r>
                                <a:rPr lang="fr-FR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  à 65 %   </m:t>
                              </m:r>
                            </m:e>
                            <m:e>
                              <m:r>
                                <a:rPr lang="fr-F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  à 15%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E5A7B8-3151-9009-9A77-6E0F9236D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4516918"/>
                <a:ext cx="6158080" cy="18610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la politique</a:t>
            </a:r>
            <a:endParaRPr sz="43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BB0A37-BC00-5FE5-F725-2F8A78439E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2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7F750-5C4D-B3F2-FAC3-D5DB1B234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F36EE604-9452-E0FF-94E5-43B3D56C773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algorithmes à Trust Region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EB8ED1-47E6-FAA5-92FD-142A8BA5A4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FEA5DA-BDA2-0401-F6BC-D9C82A0AE6B8}"/>
                  </a:ext>
                </a:extLst>
              </p:cNvPr>
              <p:cNvSpPr txBox="1"/>
              <p:nvPr/>
            </p:nvSpPr>
            <p:spPr>
              <a:xfrm>
                <a:off x="304800" y="1524000"/>
                <a:ext cx="6096000" cy="1223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L’objectif devient alors d’optimiser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 pour maximiser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̂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i="1" smtClean="0">
                          <a:latin typeface="Cambria Math" panose="02040503050406030204" pitchFamily="18" charset="0"/>
                        </a:rPr>
                        <m:t>]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̂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FEA5DA-BDA2-0401-F6BC-D9C82A0AE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24000"/>
                <a:ext cx="6096000" cy="1223092"/>
              </a:xfrm>
              <a:prstGeom prst="rect">
                <a:avLst/>
              </a:prstGeom>
              <a:blipFill>
                <a:blip r:embed="rId2"/>
                <a:stretch>
                  <a:fillRect l="-800" t="-24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3A0107-147D-C201-A825-5DD082D9D2F4}"/>
                  </a:ext>
                </a:extLst>
              </p:cNvPr>
              <p:cNvSpPr txBox="1"/>
              <p:nvPr/>
            </p:nvSpPr>
            <p:spPr>
              <a:xfrm>
                <a:off x="7162800" y="1905000"/>
                <a:ext cx="4876800" cy="671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en-GB" dirty="0"/>
                  <a:t> = politique </a:t>
                </a:r>
                <a:r>
                  <a:rPr lang="en-GB" dirty="0" err="1"/>
                  <a:t>comportementale</a:t>
                </a:r>
                <a:r>
                  <a:rPr lang="en-GB" dirty="0"/>
                  <a:t>, checkpoint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GB" dirty="0"/>
                  <a:t> = politique </a:t>
                </a:r>
                <a:r>
                  <a:rPr lang="en-GB" dirty="0" err="1"/>
                  <a:t>cible</a:t>
                </a:r>
                <a:r>
                  <a:rPr lang="en-GB" dirty="0"/>
                  <a:t>, à entrainer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3A0107-147D-C201-A825-5DD082D9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1905000"/>
                <a:ext cx="4876800" cy="671209"/>
              </a:xfrm>
              <a:prstGeom prst="rect">
                <a:avLst/>
              </a:prstGeom>
              <a:blipFill>
                <a:blip r:embed="rId3"/>
                <a:stretch>
                  <a:fillRect t="-5455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C5D95602-7C10-EE65-1A34-E217AA3E4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18620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CE9672-ACC7-72C9-42BE-3ADB1EC1DE16}"/>
                  </a:ext>
                </a:extLst>
              </p:cNvPr>
              <p:cNvSpPr txBox="1"/>
              <p:nvPr/>
            </p:nvSpPr>
            <p:spPr>
              <a:xfrm>
                <a:off x="1319860" y="3162228"/>
                <a:ext cx="35835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Haute variance surtout si les deux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endChr m:val="|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d>
                      <m:dPr>
                        <m:endChr m:val="|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s’éloignent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CE9672-ACC7-72C9-42BE-3ADB1EC1D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860" y="3162228"/>
                <a:ext cx="3583589" cy="923330"/>
              </a:xfrm>
              <a:prstGeom prst="rect">
                <a:avLst/>
              </a:prstGeom>
              <a:blipFill>
                <a:blip r:embed="rId5"/>
                <a:stretch>
                  <a:fillRect l="-1533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F81931B-E211-664C-8645-D2FB10ED5C95}"/>
                  </a:ext>
                </a:extLst>
              </p:cNvPr>
              <p:cNvSpPr/>
              <p:nvPr/>
            </p:nvSpPr>
            <p:spPr>
              <a:xfrm>
                <a:off x="5638800" y="3276194"/>
                <a:ext cx="5632724" cy="990600"/>
              </a:xfrm>
              <a:prstGeom prst="roundRect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- Récolte des transitions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 dans un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F81931B-E211-664C-8645-D2FB10ED5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276194"/>
                <a:ext cx="5632724" cy="9906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36D25B6-89D8-ACFD-4E21-7E648576159B}"/>
                  </a:ext>
                </a:extLst>
              </p:cNvPr>
              <p:cNvSpPr/>
              <p:nvPr/>
            </p:nvSpPr>
            <p:spPr>
              <a:xfrm>
                <a:off x="6679096" y="5105400"/>
                <a:ext cx="3607904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-      </a:t>
                </a:r>
                <a:r>
                  <a:rPr lang="fr-FR" b="0" dirty="0"/>
                  <a:t>Initialisation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fr-FR" b="0" dirty="0"/>
                  <a:t>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 algn="ctr">
                  <a:buFontTx/>
                  <a:buChar char="-"/>
                </a:pPr>
                <a:r>
                  <a:rPr lang="fr-FR" dirty="0"/>
                  <a:t>Entrainement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fr-FR" b="0" dirty="0"/>
                  <a:t>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fr-FR" b="0" dirty="0"/>
              </a:p>
              <a:p>
                <a:pPr marL="285750" indent="-285750" algn="ctr">
                  <a:buFontTx/>
                  <a:buChar char="-"/>
                </a:pPr>
                <a:r>
                  <a:rPr lang="fr-FR" dirty="0"/>
                  <a:t>Checkpoint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36D25B6-89D8-ACFD-4E21-7E6485761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096" y="5105400"/>
                <a:ext cx="3607904" cy="914400"/>
              </a:xfrm>
              <a:prstGeom prst="roundRect">
                <a:avLst/>
              </a:prstGeom>
              <a:blipFill>
                <a:blip r:embed="rId7"/>
                <a:stretch>
                  <a:fillRect t="-4000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896CAE0E-369C-6333-346F-8DAB47C385F6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 flipH="1">
            <a:off x="10287000" y="3771494"/>
            <a:ext cx="984524" cy="1791106"/>
          </a:xfrm>
          <a:prstGeom prst="curvedConnector3">
            <a:avLst>
              <a:gd name="adj1" fmla="val -4744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BAC6B742-A394-D52B-EA99-12A912BEC3B2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>
            <a:off x="5638800" y="3771494"/>
            <a:ext cx="1040296" cy="1791106"/>
          </a:xfrm>
          <a:prstGeom prst="curvedConnector3">
            <a:avLst>
              <a:gd name="adj1" fmla="val 16082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73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3AE74-9A43-16FB-066D-B4E179F4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161F6CDA-1726-75AF-60FC-D5BAEB2C3DB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algorithmes à Trust Region : PPO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E76A25-FF83-5B27-BACD-54BBFDF7CE1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08BD0E-F64C-2E30-A02E-091515F280E9}"/>
                  </a:ext>
                </a:extLst>
              </p:cNvPr>
              <p:cNvSpPr txBox="1"/>
              <p:nvPr/>
            </p:nvSpPr>
            <p:spPr>
              <a:xfrm>
                <a:off x="304800" y="1524000"/>
                <a:ext cx="112014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Les gradients off-</a:t>
                </a:r>
                <a:r>
                  <a:rPr lang="fr-FR" dirty="0" err="1"/>
                  <a:t>policy</a:t>
                </a:r>
                <a:r>
                  <a:rPr lang="fr-FR" dirty="0"/>
                  <a:t> rendent le training instable. </a:t>
                </a:r>
              </a:p>
              <a:p>
                <a:r>
                  <a:rPr lang="fr-FR" dirty="0"/>
                  <a:t>Solution : contraindre le gradient à seulement changer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/>
                  <a:t> dans une région de confiance.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08BD0E-F64C-2E30-A02E-091515F28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24000"/>
                <a:ext cx="11201400" cy="923330"/>
              </a:xfrm>
              <a:prstGeom prst="rect">
                <a:avLst/>
              </a:prstGeom>
              <a:blipFill>
                <a:blip r:embed="rId2"/>
                <a:stretch>
                  <a:fillRect l="-435" t="-3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9B996C-0091-5510-FC20-F9E2A7DBDCC2}"/>
                  </a:ext>
                </a:extLst>
              </p:cNvPr>
              <p:cNvSpPr txBox="1"/>
              <p:nvPr/>
            </p:nvSpPr>
            <p:spPr>
              <a:xfrm>
                <a:off x="-533400" y="2819400"/>
                <a:ext cx="6096000" cy="1223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  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9B996C-0091-5510-FC20-F9E2A7DBD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3400" y="2819400"/>
                <a:ext cx="6096000" cy="12230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8251754-25CF-43F6-51DF-698A759B032C}"/>
              </a:ext>
            </a:extLst>
          </p:cNvPr>
          <p:cNvSpPr txBox="1"/>
          <p:nvPr/>
        </p:nvSpPr>
        <p:spPr>
          <a:xfrm>
            <a:off x="4268469" y="3132406"/>
            <a:ext cx="381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TRPO</a:t>
            </a:r>
          </a:p>
          <a:p>
            <a:pPr algn="ctr"/>
            <a:r>
              <a:rPr lang="fr-FR" dirty="0">
                <a:solidFill>
                  <a:srgbClr val="00B0F0"/>
                </a:solidFill>
              </a:rPr>
              <a:t>Trust Region Policy </a:t>
            </a:r>
            <a:r>
              <a:rPr lang="fr-FR" dirty="0" err="1">
                <a:solidFill>
                  <a:srgbClr val="00B0F0"/>
                </a:solidFill>
              </a:rPr>
              <a:t>Optimization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BD8E70-4D12-4EC5-34F7-0B57E2C2990B}"/>
              </a:ext>
            </a:extLst>
          </p:cNvPr>
          <p:cNvSpPr txBox="1"/>
          <p:nvPr/>
        </p:nvSpPr>
        <p:spPr>
          <a:xfrm>
            <a:off x="8077200" y="2743200"/>
            <a:ext cx="350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 problème d’optimisation sous contrainte est résolu par des méthodes d’optimisation mathématiques de 2</a:t>
            </a:r>
            <a:r>
              <a:rPr lang="fr-FR" baseline="30000" dirty="0"/>
              <a:t>nd</a:t>
            </a:r>
            <a:r>
              <a:rPr lang="fr-FR" dirty="0"/>
              <a:t> ordre.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286427-77B0-D404-6598-B7C688A5D280}"/>
                  </a:ext>
                </a:extLst>
              </p:cNvPr>
              <p:cNvSpPr txBox="1"/>
              <p:nvPr/>
            </p:nvSpPr>
            <p:spPr>
              <a:xfrm>
                <a:off x="228600" y="5334000"/>
                <a:ext cx="6364356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clip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)∗</m:t>
                          </m:r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286427-77B0-D404-6598-B7C688A5D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334000"/>
                <a:ext cx="6364356" cy="669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60588BC-AB49-F9D2-2EB1-E99B364D6EC7}"/>
              </a:ext>
            </a:extLst>
          </p:cNvPr>
          <p:cNvSpPr txBox="1"/>
          <p:nvPr/>
        </p:nvSpPr>
        <p:spPr>
          <a:xfrm>
            <a:off x="5029200" y="5345381"/>
            <a:ext cx="6364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PPO (clip version)</a:t>
            </a:r>
          </a:p>
          <a:p>
            <a:pPr algn="ctr"/>
            <a:r>
              <a:rPr lang="fr-FR" dirty="0">
                <a:solidFill>
                  <a:srgbClr val="00B0F0"/>
                </a:solidFill>
              </a:rPr>
              <a:t>Proximal Policy </a:t>
            </a:r>
            <a:r>
              <a:rPr lang="fr-FR" dirty="0" err="1">
                <a:solidFill>
                  <a:srgbClr val="00B0F0"/>
                </a:solidFill>
              </a:rPr>
              <a:t>Optimization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AEEA63-61B1-3588-E6E9-B1456FEB6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4042492"/>
            <a:ext cx="6534709" cy="100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6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7" grpId="0"/>
      <p:bldP spid="19" grpId="0"/>
      <p:bldP spid="2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A31A3-4128-3752-A339-9602651F0B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72</a:t>
            </a:fld>
            <a:endParaRPr lang="en-GB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B67EC10-B99D-B88A-70DD-56B141B4496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algorithmes à Trust Region : GRPO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4011AE-6185-97F4-E031-1DD0B132BA9C}"/>
                  </a:ext>
                </a:extLst>
              </p:cNvPr>
              <p:cNvSpPr txBox="1"/>
              <p:nvPr/>
            </p:nvSpPr>
            <p:spPr>
              <a:xfrm>
                <a:off x="400879" y="2874643"/>
                <a:ext cx="7696200" cy="1983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srgbClr val="00B0F0"/>
                    </a:solidFill>
                  </a:rPr>
                  <a:t>GRPO</a:t>
                </a:r>
                <a:r>
                  <a:rPr lang="en-GB" dirty="0"/>
                  <a:t> : Group Relative Policy Optimization</a:t>
                </a:r>
              </a:p>
              <a:p>
                <a:endParaRPr lang="en-GB" dirty="0"/>
              </a:p>
              <a:p>
                <a:r>
                  <a:rPr lang="en-GB" dirty="0"/>
                  <a:t>1) </a:t>
                </a:r>
                <a:r>
                  <a:rPr lang="en-GB" dirty="0" err="1"/>
                  <a:t>Réaliser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episode en </a:t>
                </a:r>
                <a:r>
                  <a:rPr lang="en-GB" dirty="0" err="1"/>
                  <a:t>parallèle</a:t>
                </a:r>
                <a:r>
                  <a:rPr lang="en-GB" dirty="0"/>
                  <a:t>, </a:t>
                </a:r>
                <a:r>
                  <a:rPr lang="en-GB" dirty="0" err="1"/>
                  <a:t>obtenant</a:t>
                </a:r>
                <a:r>
                  <a:rPr lang="en-GB" dirty="0"/>
                  <a:t> des reward finales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r>
                  <a:rPr lang="en-GB" dirty="0"/>
                  <a:t>2) </a:t>
                </a:r>
                <a:r>
                  <a:rPr lang="en-GB" dirty="0" err="1"/>
                  <a:t>Remplacer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GB" dirty="0"/>
                  <a:t> par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std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3) Entrainer </a:t>
                </a:r>
                <a:r>
                  <a:rPr lang="en-GB" dirty="0" err="1"/>
                  <a:t>classiquement</a:t>
                </a:r>
                <a:r>
                  <a:rPr lang="en-GB" dirty="0"/>
                  <a:t> </a:t>
                </a:r>
                <a:r>
                  <a:rPr lang="en-GB" dirty="0" err="1"/>
                  <a:t>comme</a:t>
                </a:r>
                <a:r>
                  <a:rPr lang="en-GB" dirty="0"/>
                  <a:t> PPO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4011AE-6185-97F4-E031-1DD0B132B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79" y="2874643"/>
                <a:ext cx="7696200" cy="1983813"/>
              </a:xfrm>
              <a:prstGeom prst="rect">
                <a:avLst/>
              </a:prstGeom>
              <a:blipFill>
                <a:blip r:embed="rId2"/>
                <a:stretch>
                  <a:fillRect l="-713" t="-1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0D498E1-AF0D-C93B-02AE-AE1CCE843AD2}"/>
              </a:ext>
            </a:extLst>
          </p:cNvPr>
          <p:cNvSpPr txBox="1"/>
          <p:nvPr/>
        </p:nvSpPr>
        <p:spPr>
          <a:xfrm>
            <a:off x="573156" y="5177611"/>
            <a:ext cx="101710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Peut </a:t>
            </a:r>
            <a:r>
              <a:rPr lang="en-GB" dirty="0" err="1"/>
              <a:t>s’appliquer</a:t>
            </a:r>
            <a:r>
              <a:rPr lang="en-GB" dirty="0"/>
              <a:t> :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Lorsque</a:t>
            </a:r>
            <a:r>
              <a:rPr lang="en-GB" dirty="0"/>
              <a:t> la reward </a:t>
            </a:r>
            <a:r>
              <a:rPr lang="en-GB" dirty="0" err="1"/>
              <a:t>est</a:t>
            </a:r>
            <a:r>
              <a:rPr lang="en-GB" dirty="0"/>
              <a:t> sparse, donnée à la fin de </a:t>
            </a:r>
            <a:r>
              <a:rPr lang="en-GB" dirty="0" err="1"/>
              <a:t>l’episode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Lorsque</a:t>
            </a:r>
            <a:r>
              <a:rPr lang="en-GB" dirty="0"/>
              <a:t> </a:t>
            </a:r>
            <a:r>
              <a:rPr lang="en-GB" dirty="0" err="1"/>
              <a:t>l’episode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peu </a:t>
            </a:r>
            <a:r>
              <a:rPr lang="en-GB" dirty="0" err="1"/>
              <a:t>couteux</a:t>
            </a:r>
            <a:r>
              <a:rPr lang="en-GB" dirty="0"/>
              <a:t> à </a:t>
            </a:r>
            <a:r>
              <a:rPr lang="en-GB" dirty="0" err="1"/>
              <a:t>réaliser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Lorsque</a:t>
            </a:r>
            <a:r>
              <a:rPr lang="en-GB" dirty="0"/>
              <a:t> la longueur de </a:t>
            </a:r>
            <a:r>
              <a:rPr lang="en-GB" dirty="0" err="1"/>
              <a:t>l’episode</a:t>
            </a:r>
            <a:r>
              <a:rPr lang="en-GB" dirty="0"/>
              <a:t> </a:t>
            </a:r>
            <a:r>
              <a:rPr lang="en-GB" dirty="0" err="1"/>
              <a:t>importe</a:t>
            </a:r>
            <a:r>
              <a:rPr lang="en-GB" dirty="0"/>
              <a:t> peu</a:t>
            </a:r>
          </a:p>
          <a:p>
            <a:r>
              <a:rPr lang="en-GB" dirty="0"/>
              <a:t>Donc </a:t>
            </a:r>
            <a:r>
              <a:rPr lang="en-GB" dirty="0" err="1"/>
              <a:t>totalement</a:t>
            </a:r>
            <a:r>
              <a:rPr lang="en-GB" dirty="0"/>
              <a:t> </a:t>
            </a:r>
            <a:r>
              <a:rPr lang="en-GB" dirty="0" err="1"/>
              <a:t>adapté</a:t>
            </a:r>
            <a:r>
              <a:rPr lang="en-GB" dirty="0"/>
              <a:t> au RL pour les LLMs : </a:t>
            </a:r>
            <a:r>
              <a:rPr lang="en-GB" dirty="0" err="1"/>
              <a:t>utilisé</a:t>
            </a:r>
            <a:r>
              <a:rPr lang="en-GB" dirty="0"/>
              <a:t> pour entrainer DeepSeek-R1.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1B0A75-3B23-3F78-20F3-2A647A8C4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642" y="3429000"/>
            <a:ext cx="3972479" cy="1114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E9AA50-3543-515A-A11F-F7FA3AA51E42}"/>
                  </a:ext>
                </a:extLst>
              </p:cNvPr>
              <p:cNvSpPr txBox="1"/>
              <p:nvPr/>
            </p:nvSpPr>
            <p:spPr>
              <a:xfrm>
                <a:off x="430696" y="1447800"/>
                <a:ext cx="8408504" cy="655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Training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 couteux et instable : besoin de remplacer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GB" dirty="0"/>
                  <a:t> par quelque chose ne demandant pas </a:t>
                </a:r>
                <a:r>
                  <a:rPr lang="en-GB" dirty="0" err="1"/>
                  <a:t>l’apprentissage</a:t>
                </a:r>
                <a:r>
                  <a:rPr lang="en-GB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E9AA50-3543-515A-A11F-F7FA3AA51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96" y="1447800"/>
                <a:ext cx="8408504" cy="655757"/>
              </a:xfrm>
              <a:prstGeom prst="rect">
                <a:avLst/>
              </a:prstGeom>
              <a:blipFill>
                <a:blip r:embed="rId4"/>
                <a:stretch>
                  <a:fillRect l="-653" t="-4673" b="-140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1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F262A-30D6-8873-121A-54F5BDE64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FF167AB-CAA6-00AC-9F6A-D7B9330F2F6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313" y="-23187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91564034-6248-542D-70C9-A2AF50779BA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20328FFA-5A2C-56CF-08FB-63F6AE9DCA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48029" y="1676400"/>
            <a:ext cx="7543800" cy="2618024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RL pour les Jeux Adversariaux Séquentiels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9732D-ECD5-90B3-5E2D-26F7BFB45E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674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0323A-70AB-9923-7043-FD3CEF99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C62CD-F557-87AE-078F-11BF9C8E3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76200"/>
            <a:ext cx="5544820" cy="923330"/>
          </a:xfrm>
        </p:spPr>
        <p:txBody>
          <a:bodyPr/>
          <a:lstStyle/>
          <a:p>
            <a:r>
              <a:rPr lang="fr-FR" dirty="0"/>
              <a:t>WIP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813DA-5724-AA02-7BBF-3C3309E544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5157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131A2-C9E2-3776-E72D-6D093253B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87CCDE5-DE63-9A96-B4AE-EABFED2A3E5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DBC4C29F-E5B7-526A-CB6B-9A65A00F878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92A578CC-63B9-A5F5-4FA1-8F9420D049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Le RL pour les </a:t>
            </a:r>
            <a:r>
              <a:rPr lang="fr-FR" spc="-20" dirty="0" err="1"/>
              <a:t>LLMs</a:t>
            </a:r>
            <a:endParaRPr lang="fr-FR" spc="-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949DF-B916-8691-1DD1-3CF0DA3A5E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311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E33B2-B1AE-910B-3CC7-3513863BCCC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76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64EC66A-8505-5C79-0A2A-C9C4579AC60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Mini-cours</a:t>
            </a:r>
            <a:r>
              <a:rPr lang="fr-FR" sz="4300" kern="0" dirty="0"/>
              <a:t> sur les </a:t>
            </a:r>
            <a:r>
              <a:rPr lang="fr-FR" sz="4300" kern="0" dirty="0" err="1"/>
              <a:t>LLMs</a:t>
            </a:r>
            <a:r>
              <a:rPr lang="fr-FR" sz="4300" kern="0" dirty="0"/>
              <a:t> : principe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0DD5E0-AAAF-34E0-4BF7-068771B4D9D3}"/>
                  </a:ext>
                </a:extLst>
              </p:cNvPr>
              <p:cNvSpPr txBox="1"/>
              <p:nvPr/>
            </p:nvSpPr>
            <p:spPr>
              <a:xfrm>
                <a:off x="228600" y="1293305"/>
                <a:ext cx="10134600" cy="1753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Un Large </a:t>
                </a:r>
                <a:r>
                  <a:rPr lang="fr-FR" dirty="0" err="1"/>
                  <a:t>Language</a:t>
                </a:r>
                <a:r>
                  <a:rPr lang="fr-FR" dirty="0"/>
                  <a:t> Model est un réseau de neurone entraîné à </a:t>
                </a:r>
                <a:r>
                  <a:rPr lang="fr-FR" dirty="0">
                    <a:solidFill>
                      <a:srgbClr val="FF0000"/>
                    </a:solidFill>
                  </a:rPr>
                  <a:t>prédire le prochain mot </a:t>
                </a:r>
                <a:r>
                  <a:rPr lang="fr-FR" dirty="0"/>
                  <a:t>: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b="0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: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mot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 ⋅|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mr>
                    </m:m>
                  </m:oMath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0DD5E0-AAAF-34E0-4BF7-068771B4D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93305"/>
                <a:ext cx="10134600" cy="1753813"/>
              </a:xfrm>
              <a:prstGeom prst="rect">
                <a:avLst/>
              </a:prstGeom>
              <a:blipFill>
                <a:blip r:embed="rId2"/>
                <a:stretch>
                  <a:fillRect l="-542" t="-17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4DC61C-C657-7C59-A07B-0ED906673D82}"/>
                  </a:ext>
                </a:extLst>
              </p:cNvPr>
              <p:cNvSpPr txBox="1"/>
              <p:nvPr/>
            </p:nvSpPr>
            <p:spPr>
              <a:xfrm>
                <a:off x="3596640" y="1765016"/>
                <a:ext cx="518160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Avec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 = paramètres du réseau de neurones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dirty="0"/>
                  <a:t> = </a:t>
                </a:r>
                <a:r>
                  <a:rPr lang="en-GB" dirty="0" err="1"/>
                  <a:t>vocabulaire</a:t>
                </a:r>
                <a:r>
                  <a:rPr lang="en-GB" dirty="0"/>
                  <a:t> (ensemble </a:t>
                </a:r>
                <a:r>
                  <a:rPr lang="en-GB" dirty="0" err="1"/>
                  <a:t>fini</a:t>
                </a:r>
                <a:r>
                  <a:rPr lang="en-GB" dirty="0"/>
                  <a:t> de taille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dirty="0"/>
                  <a:t> = context window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= </a:t>
                </a:r>
                <a:r>
                  <a:rPr lang="en-GB" dirty="0" err="1"/>
                  <a:t>espace</a:t>
                </a:r>
                <a:r>
                  <a:rPr lang="en-GB" dirty="0"/>
                  <a:t> des distributions dans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= la </a:t>
                </a:r>
                <a:r>
                  <a:rPr lang="en-GB" dirty="0" err="1"/>
                  <a:t>séquence</a:t>
                </a:r>
                <a:r>
                  <a:rPr lang="en-GB" dirty="0"/>
                  <a:t> (phrase incomplete) </a:t>
                </a:r>
                <a:r>
                  <a:rPr lang="en-GB" dirty="0" err="1"/>
                  <a:t>jusqu’au</a:t>
                </a:r>
                <a:r>
                  <a:rPr lang="en-GB" dirty="0"/>
                  <a:t> 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-</a:t>
                </a:r>
                <a:r>
                  <a:rPr lang="en-GB" dirty="0" err="1"/>
                  <a:t>ième</a:t>
                </a:r>
                <a:r>
                  <a:rPr lang="en-GB" dirty="0"/>
                  <a:t> mot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dirty="0"/>
                  <a:t> la distribution de prob du mot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4DC61C-C657-7C59-A07B-0ED906673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40" y="1765016"/>
                <a:ext cx="5181600" cy="2308324"/>
              </a:xfrm>
              <a:prstGeom prst="rect">
                <a:avLst/>
              </a:prstGeom>
              <a:blipFill>
                <a:blip r:embed="rId3"/>
                <a:stretch>
                  <a:fillRect l="-941" t="-1587" b="-3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084672-D700-F595-04E9-955AC500A95B}"/>
                  </a:ext>
                </a:extLst>
              </p:cNvPr>
              <p:cNvSpPr txBox="1"/>
              <p:nvPr/>
            </p:nvSpPr>
            <p:spPr>
              <a:xfrm>
                <a:off x="-468795" y="4309895"/>
                <a:ext cx="5955195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Je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mange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")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pomme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" 20%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poire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" 10%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voiture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"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0.05%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084672-D700-F595-04E9-955AC500A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8795" y="4309895"/>
                <a:ext cx="5955195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C55F036F-8F99-4725-2BD7-9AC7800F77DA}"/>
              </a:ext>
            </a:extLst>
          </p:cNvPr>
          <p:cNvCxnSpPr>
            <a:cxnSpLocks/>
          </p:cNvCxnSpPr>
          <p:nvPr/>
        </p:nvCxnSpPr>
        <p:spPr>
          <a:xfrm rot="5400000">
            <a:off x="2884694" y="5373615"/>
            <a:ext cx="783811" cy="60959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5D0F3B-5E76-923F-C50D-C8CDC0E2C5B5}"/>
                  </a:ext>
                </a:extLst>
              </p:cNvPr>
              <p:cNvSpPr txBox="1"/>
              <p:nvPr/>
            </p:nvSpPr>
            <p:spPr>
              <a:xfrm>
                <a:off x="-462169" y="6056932"/>
                <a:ext cx="52959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Je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mange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pomme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")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…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5D0F3B-5E76-923F-C50D-C8CDC0E2C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2169" y="6056932"/>
                <a:ext cx="529590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6C43BE4-8216-1901-BBAA-7789E3D34875}"/>
              </a:ext>
            </a:extLst>
          </p:cNvPr>
          <p:cNvSpPr txBox="1"/>
          <p:nvPr/>
        </p:nvSpPr>
        <p:spPr>
          <a:xfrm>
            <a:off x="3410114" y="5531494"/>
            <a:ext cx="647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sample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9C63C71-32B1-1826-E49A-4615E7AF0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1605658"/>
            <a:ext cx="3124200" cy="4499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7CFF35-1771-8FA2-CAC5-7E3B42558D3C}"/>
                  </a:ext>
                </a:extLst>
              </p:cNvPr>
              <p:cNvSpPr txBox="1"/>
              <p:nvPr/>
            </p:nvSpPr>
            <p:spPr>
              <a:xfrm>
                <a:off x="4274159" y="4783005"/>
                <a:ext cx="4737652" cy="1561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/>
                  <a:t>Apprentissage </a:t>
                </a:r>
                <a:r>
                  <a:rPr lang="en-GB" dirty="0" err="1"/>
                  <a:t>supervisé</a:t>
                </a:r>
                <a:r>
                  <a:rPr lang="en-GB" dirty="0"/>
                  <a:t> :</a:t>
                </a:r>
              </a:p>
              <a:p>
                <a:pPr algn="ctr"/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𝐿𝐿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Dataset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quences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7CFF35-1771-8FA2-CAC5-7E3B42558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159" y="4783005"/>
                <a:ext cx="4737652" cy="1561005"/>
              </a:xfrm>
              <a:prstGeom prst="rect">
                <a:avLst/>
              </a:prstGeom>
              <a:blipFill>
                <a:blip r:embed="rId7"/>
                <a:stretch>
                  <a:fillRect t="-2344" b="-27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13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0" grpId="0"/>
      <p:bldP spid="32" grpId="0"/>
      <p:bldP spid="3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2F119-AD2C-8121-FE26-4F39F5378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AF9F4-35AB-4B04-7FFD-A5B7D624E8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77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71D7658-96B9-6928-D388-450BD43653F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Mini-cours</a:t>
            </a:r>
            <a:r>
              <a:rPr lang="fr-FR" sz="4300" kern="0" dirty="0"/>
              <a:t> sur les </a:t>
            </a:r>
            <a:r>
              <a:rPr lang="fr-FR" sz="4300" kern="0" dirty="0" err="1"/>
              <a:t>LLMs</a:t>
            </a:r>
            <a:r>
              <a:rPr lang="fr-FR" sz="4300" kern="0" dirty="0"/>
              <a:t> : du LLM au </a:t>
            </a:r>
            <a:r>
              <a:rPr lang="fr-FR" sz="4300" kern="0" dirty="0" err="1"/>
              <a:t>ChatBot</a:t>
            </a:r>
            <a:endParaRPr lang="fr-FR" sz="4300" kern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B9A7A9-3827-81A4-F6EA-DDA89E39B10B}"/>
              </a:ext>
            </a:extLst>
          </p:cNvPr>
          <p:cNvSpPr txBox="1"/>
          <p:nvPr/>
        </p:nvSpPr>
        <p:spPr>
          <a:xfrm>
            <a:off x="381000" y="407613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Un LLM complete </a:t>
            </a:r>
            <a:r>
              <a:rPr lang="en-GB" dirty="0" err="1"/>
              <a:t>n’importe</a:t>
            </a:r>
            <a:r>
              <a:rPr lang="en-GB" dirty="0"/>
              <a:t> </a:t>
            </a:r>
            <a:r>
              <a:rPr lang="en-GB" dirty="0" err="1"/>
              <a:t>quel</a:t>
            </a:r>
            <a:r>
              <a:rPr lang="en-GB" dirty="0"/>
              <a:t> </a:t>
            </a:r>
            <a:r>
              <a:rPr lang="en-GB" dirty="0" err="1"/>
              <a:t>texte</a:t>
            </a:r>
            <a:r>
              <a:rPr lang="en-GB" dirty="0"/>
              <a:t>, y </a:t>
            </a:r>
            <a:r>
              <a:rPr lang="en-GB" dirty="0" err="1"/>
              <a:t>compris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conversation entre un </a:t>
            </a:r>
            <a:r>
              <a:rPr lang="en-GB" i="1" dirty="0"/>
              <a:t>user</a:t>
            </a:r>
            <a:r>
              <a:rPr lang="en-GB" dirty="0"/>
              <a:t> et un </a:t>
            </a:r>
            <a:r>
              <a:rPr lang="en-GB" i="1" dirty="0"/>
              <a:t>assistant</a:t>
            </a:r>
            <a:r>
              <a:rPr lang="en-GB" dirty="0"/>
              <a:t> IA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F0FAE3-F939-77D4-9A60-FE40789D7689}"/>
                  </a:ext>
                </a:extLst>
              </p:cNvPr>
              <p:cNvSpPr txBox="1"/>
              <p:nvPr/>
            </p:nvSpPr>
            <p:spPr>
              <a:xfrm>
                <a:off x="381000" y="1371600"/>
                <a:ext cx="899160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Ce type de </a:t>
                </a:r>
                <a:r>
                  <a:rPr lang="en-GB" dirty="0" err="1"/>
                  <a:t>modèle</a:t>
                </a:r>
                <a:r>
                  <a:rPr lang="en-GB" dirty="0"/>
                  <a:t> </a:t>
                </a:r>
                <a:r>
                  <a:rPr lang="en-GB" dirty="0" err="1"/>
                  <a:t>entraîné</a:t>
                </a:r>
                <a:r>
                  <a:rPr lang="en-GB" dirty="0"/>
                  <a:t> </a:t>
                </a:r>
                <a:r>
                  <a:rPr lang="en-GB" dirty="0" err="1"/>
                  <a:t>puis</a:t>
                </a:r>
                <a:r>
                  <a:rPr lang="en-GB" dirty="0"/>
                  <a:t> </a:t>
                </a:r>
                <a:r>
                  <a:rPr lang="en-GB" dirty="0" err="1"/>
                  <a:t>utilisé</a:t>
                </a:r>
                <a:r>
                  <a:rPr lang="en-GB" dirty="0"/>
                  <a:t> de manière recursive en </a:t>
                </a:r>
                <a:r>
                  <a:rPr lang="en-GB" dirty="0" err="1"/>
                  <a:t>réinjectant</a:t>
                </a:r>
                <a:r>
                  <a:rPr lang="en-GB" dirty="0"/>
                  <a:t> le mot </a:t>
                </a:r>
                <a:r>
                  <a:rPr lang="en-GB" dirty="0" err="1"/>
                  <a:t>prédit</a:t>
                </a:r>
                <a:r>
                  <a:rPr lang="en-GB" dirty="0"/>
                  <a:t>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appelé</a:t>
                </a:r>
                <a:r>
                  <a:rPr lang="en-GB" dirty="0"/>
                  <a:t> </a:t>
                </a:r>
                <a:r>
                  <a:rPr lang="en-GB" dirty="0" err="1"/>
                  <a:t>modèle</a:t>
                </a:r>
                <a:r>
                  <a:rPr lang="en-GB" dirty="0"/>
                  <a:t> </a:t>
                </a:r>
                <a:r>
                  <a:rPr lang="en-GB" dirty="0" err="1">
                    <a:solidFill>
                      <a:srgbClr val="FF0000"/>
                    </a:solidFill>
                  </a:rPr>
                  <a:t>autorégressif</a:t>
                </a:r>
                <a:r>
                  <a:rPr lang="en-GB" dirty="0"/>
                  <a:t>. </a:t>
                </a:r>
              </a:p>
              <a:p>
                <a:endParaRPr lang="en-GB" dirty="0"/>
              </a:p>
              <a:p>
                <a:r>
                  <a:rPr lang="en-GB" dirty="0"/>
                  <a:t>La sequence </a:t>
                </a:r>
                <a:r>
                  <a:rPr lang="en-GB" dirty="0" err="1"/>
                  <a:t>initiale</a:t>
                </a:r>
                <a:r>
                  <a:rPr lang="en-GB" dirty="0"/>
                  <a:t> </a:t>
                </a:r>
                <a:r>
                  <a:rPr lang="en-GB" dirty="0" err="1"/>
                  <a:t>donné</a:t>
                </a:r>
                <a:r>
                  <a:rPr lang="en-GB" dirty="0"/>
                  <a:t> en entrée </a:t>
                </a:r>
                <a:r>
                  <a:rPr lang="en-GB" dirty="0" err="1"/>
                  <a:t>initialement</a:t>
                </a:r>
                <a:r>
                  <a:rPr lang="en-GB" dirty="0"/>
                  <a:t> </a:t>
                </a:r>
                <a:r>
                  <a:rPr lang="en-GB" dirty="0" err="1"/>
                  <a:t>s’appelle</a:t>
                </a:r>
                <a:r>
                  <a:rPr lang="en-GB" dirty="0"/>
                  <a:t> le </a:t>
                </a:r>
                <a:r>
                  <a:rPr lang="en-GB" dirty="0">
                    <a:solidFill>
                      <a:srgbClr val="00B050"/>
                    </a:solidFill>
                  </a:rPr>
                  <a:t>prompt</a:t>
                </a:r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La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physique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quantique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est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branche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la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physique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crivant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")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F0FAE3-F939-77D4-9A60-FE40789D7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371600"/>
                <a:ext cx="8991600" cy="1754326"/>
              </a:xfrm>
              <a:prstGeom prst="rect">
                <a:avLst/>
              </a:prstGeom>
              <a:blipFill>
                <a:blip r:embed="rId2"/>
                <a:stretch>
                  <a:fillRect l="-610" t="-1736" b="-17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D42DFADA-D7AD-D5F8-CB5A-074E7CD2487C}"/>
              </a:ext>
            </a:extLst>
          </p:cNvPr>
          <p:cNvSpPr/>
          <p:nvPr/>
        </p:nvSpPr>
        <p:spPr>
          <a:xfrm rot="16200000">
            <a:off x="2939534" y="2041699"/>
            <a:ext cx="369332" cy="24384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6B164C6-3AF8-DE56-C2AA-BD21047E6CD4}"/>
              </a:ext>
            </a:extLst>
          </p:cNvPr>
          <p:cNvSpPr/>
          <p:nvPr/>
        </p:nvSpPr>
        <p:spPr>
          <a:xfrm rot="16200000">
            <a:off x="6254234" y="1317799"/>
            <a:ext cx="369332" cy="38862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D13B55-8891-24B1-B171-4E2AB36819B9}"/>
              </a:ext>
            </a:extLst>
          </p:cNvPr>
          <p:cNvSpPr txBox="1"/>
          <p:nvPr/>
        </p:nvSpPr>
        <p:spPr>
          <a:xfrm>
            <a:off x="2678927" y="34353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prompt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BD58E5-BC54-5925-A32C-3E2021DC754C}"/>
              </a:ext>
            </a:extLst>
          </p:cNvPr>
          <p:cNvSpPr txBox="1"/>
          <p:nvPr/>
        </p:nvSpPr>
        <p:spPr>
          <a:xfrm>
            <a:off x="5923391" y="34353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complétion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55E964-AA47-5879-7A9A-F8F1FC199910}"/>
                  </a:ext>
                </a:extLst>
              </p:cNvPr>
              <p:cNvSpPr txBox="1"/>
              <p:nvPr/>
            </p:nvSpPr>
            <p:spPr>
              <a:xfrm>
                <a:off x="381000" y="4845994"/>
                <a:ext cx="7543800" cy="1194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Ceci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est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conversation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entre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assistant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utile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inoffensif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honn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ê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te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un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utilisateur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User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Parle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moi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physique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quantique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Assistant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La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physique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quantique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est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une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branche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la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physique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")</m:t>
                      </m:r>
                    </m:oMath>
                  </m:oMathPara>
                </a14:m>
                <a:br>
                  <a:rPr lang="fr-FR" b="0" dirty="0">
                    <a:solidFill>
                      <a:srgbClr val="00B050"/>
                    </a:solidFill>
                  </a:rPr>
                </a:br>
                <a:endParaRPr lang="fr-FR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55E964-AA47-5879-7A9A-F8F1FC199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845994"/>
                <a:ext cx="7543800" cy="1194045"/>
              </a:xfrm>
              <a:prstGeom prst="rect">
                <a:avLst/>
              </a:prstGeom>
              <a:blipFill>
                <a:blip r:embed="rId3"/>
                <a:stretch>
                  <a:fillRect b="-3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DE09B2F-A327-1513-1BBE-9C3AD51E36FF}"/>
              </a:ext>
            </a:extLst>
          </p:cNvPr>
          <p:cNvSpPr txBox="1"/>
          <p:nvPr/>
        </p:nvSpPr>
        <p:spPr>
          <a:xfrm>
            <a:off x="9003934" y="4476662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ChatBot</a:t>
            </a:r>
            <a:r>
              <a:rPr lang="en-GB" dirty="0"/>
              <a:t> </a:t>
            </a:r>
            <a:r>
              <a:rPr lang="en-GB" dirty="0" err="1"/>
              <a:t>fondé</a:t>
            </a:r>
            <a:r>
              <a:rPr lang="en-GB" dirty="0"/>
              <a:t> sur un LLM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CA479A04-477E-4568-6B46-3BABF8112E8D}"/>
              </a:ext>
            </a:extLst>
          </p:cNvPr>
          <p:cNvCxnSpPr>
            <a:cxnSpLocks/>
            <a:stCxn id="19" idx="1"/>
            <a:endCxn id="16" idx="3"/>
          </p:cNvCxnSpPr>
          <p:nvPr/>
        </p:nvCxnSpPr>
        <p:spPr>
          <a:xfrm rot="10800000" flipV="1">
            <a:off x="7924800" y="4661327"/>
            <a:ext cx="1079134" cy="78168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20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" grpId="0" animBg="1"/>
      <p:bldP spid="8" grpId="0" animBg="1"/>
      <p:bldP spid="16" grpId="0"/>
      <p:bldP spid="1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96D39-9D25-A904-89F5-EB3958139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globe with black background&#10;&#10;AI-generated content may be incorrect.">
            <a:extLst>
              <a:ext uri="{FF2B5EF4-FFF2-40B4-BE49-F238E27FC236}">
                <a16:creationId xmlns:a16="http://schemas.microsoft.com/office/drawing/2014/main" id="{9708C26F-F5F6-82CE-C874-368024E877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36441"/>
            <a:ext cx="1219200" cy="1200102"/>
          </a:xfrm>
          <a:prstGeom prst="rect">
            <a:avLst/>
          </a:prstGeom>
        </p:spPr>
      </p:pic>
      <p:pic>
        <p:nvPicPr>
          <p:cNvPr id="16" name="Picture 15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76B64A66-CB28-9FE6-1502-4B8067AE52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99490"/>
            <a:ext cx="1987826" cy="11181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ED696-2A2C-37A2-1979-F96724E92E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78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B998373-9110-8E8D-3DA6-473F4B0AFE0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limites du SL pour les </a:t>
            </a:r>
            <a:r>
              <a:rPr lang="fr-FR" sz="4300" kern="0" dirty="0" err="1"/>
              <a:t>LLMs</a:t>
            </a:r>
            <a:endParaRPr lang="fr-FR" sz="4300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9CD3E-BFBD-46D9-963B-09039DB5AF04}"/>
              </a:ext>
            </a:extLst>
          </p:cNvPr>
          <p:cNvSpPr txBox="1"/>
          <p:nvPr/>
        </p:nvSpPr>
        <p:spPr>
          <a:xfrm>
            <a:off x="3004338" y="21093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Pre-Training</a:t>
            </a:r>
            <a:endParaRPr lang="en-GB" dirty="0"/>
          </a:p>
        </p:txBody>
      </p:sp>
      <p:pic>
        <p:nvPicPr>
          <p:cNvPr id="3" name="Picture 2" descr="A puzzle with letters on it&#10;&#10;AI-generated content may be incorrect.">
            <a:extLst>
              <a:ext uri="{FF2B5EF4-FFF2-40B4-BE49-F238E27FC236}">
                <a16:creationId xmlns:a16="http://schemas.microsoft.com/office/drawing/2014/main" id="{AFDEF3FD-D346-57DC-5F77-F076CFAE22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807" y="1849716"/>
            <a:ext cx="2624017" cy="1476010"/>
          </a:xfrm>
          <a:prstGeom prst="rect">
            <a:avLst/>
          </a:prstGeom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7C760B5-AE89-3D1C-BDCF-FD3CF86C8111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2700045" y="2519674"/>
            <a:ext cx="2012751" cy="12700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urple emoji with horns&#10;&#10;AI-generated content may be incorrect.">
            <a:extLst>
              <a:ext uri="{FF2B5EF4-FFF2-40B4-BE49-F238E27FC236}">
                <a16:creationId xmlns:a16="http://schemas.microsoft.com/office/drawing/2014/main" id="{97F624CB-699F-1220-D2F2-7BC657A51E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537972"/>
            <a:ext cx="1676400" cy="944372"/>
          </a:xfrm>
          <a:prstGeom prst="rect">
            <a:avLst/>
          </a:prstGeom>
        </p:spPr>
      </p:pic>
      <p:pic>
        <p:nvPicPr>
          <p:cNvPr id="26" name="Picture 25" descr="A purple emoji with horns&#10;&#10;AI-generated content may be incorrect.">
            <a:extLst>
              <a:ext uri="{FF2B5EF4-FFF2-40B4-BE49-F238E27FC236}">
                <a16:creationId xmlns:a16="http://schemas.microsoft.com/office/drawing/2014/main" id="{7EA0E51C-77E8-195E-49B6-0952F134F4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270" y="3191025"/>
            <a:ext cx="1676400" cy="9443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8C547A-EA18-A911-2B11-FFE2ABB9E868}"/>
              </a:ext>
            </a:extLst>
          </p:cNvPr>
          <p:cNvSpPr txBox="1"/>
          <p:nvPr/>
        </p:nvSpPr>
        <p:spPr>
          <a:xfrm>
            <a:off x="762000" y="4461390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Misaligned</a:t>
            </a:r>
            <a:r>
              <a:rPr lang="fr-FR" dirty="0"/>
              <a:t> data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0000D5-52B6-21B8-66A6-D7E55A98872A}"/>
              </a:ext>
            </a:extLst>
          </p:cNvPr>
          <p:cNvSpPr txBox="1"/>
          <p:nvPr/>
        </p:nvSpPr>
        <p:spPr>
          <a:xfrm>
            <a:off x="5179090" y="4145259"/>
            <a:ext cx="1983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Misaligned</a:t>
            </a:r>
            <a:r>
              <a:rPr lang="fr-FR" dirty="0"/>
              <a:t> model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682BFF-91E1-5987-C476-B4A134F9ACFC}"/>
              </a:ext>
            </a:extLst>
          </p:cNvPr>
          <p:cNvSpPr txBox="1"/>
          <p:nvPr/>
        </p:nvSpPr>
        <p:spPr>
          <a:xfrm>
            <a:off x="416897" y="5111259"/>
            <a:ext cx="63610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Exemples de valeurs d’alignement :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Safety</a:t>
            </a:r>
            <a:r>
              <a:rPr lang="fr-FR" dirty="0"/>
              <a:t> : ne pas produire de dangereux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Privacy</a:t>
            </a:r>
            <a:r>
              <a:rPr lang="fr-FR" dirty="0"/>
              <a:t> : respecter la vie privée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Morale : respecter les normes éthiques et culturelles</a:t>
            </a:r>
          </a:p>
          <a:p>
            <a:pPr marL="285750" indent="-285750">
              <a:buFontTx/>
              <a:buChar char="-"/>
            </a:pPr>
            <a:r>
              <a:rPr lang="fr-FR" dirty="0"/>
              <a:t>Plus généralement, respecter les valeurs humaines (subjectif)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0D37EC-422D-A15A-1434-C67AF8F8A0A5}"/>
              </a:ext>
            </a:extLst>
          </p:cNvPr>
          <p:cNvSpPr txBox="1"/>
          <p:nvPr/>
        </p:nvSpPr>
        <p:spPr>
          <a:xfrm>
            <a:off x="8750942" y="1995344"/>
            <a:ext cx="34224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Comment fabriquer une bombe ?</a:t>
            </a:r>
          </a:p>
          <a:p>
            <a:endParaRPr lang="fr-FR" dirty="0"/>
          </a:p>
          <a:p>
            <a:r>
              <a:rPr lang="fr-FR" dirty="0"/>
              <a:t>Que peut on reprocher à telle </a:t>
            </a:r>
            <a:br>
              <a:rPr lang="fr-FR" dirty="0"/>
            </a:br>
            <a:r>
              <a:rPr lang="fr-FR" dirty="0"/>
              <a:t>communauté ?</a:t>
            </a:r>
          </a:p>
          <a:p>
            <a:endParaRPr lang="fr-FR" dirty="0"/>
          </a:p>
          <a:p>
            <a:r>
              <a:rPr lang="en-GB" dirty="0" err="1"/>
              <a:t>Connais-tu</a:t>
            </a:r>
            <a:r>
              <a:rPr lang="en-GB" dirty="0"/>
              <a:t> des </a:t>
            </a:r>
            <a:r>
              <a:rPr lang="en-GB" dirty="0" err="1"/>
              <a:t>numéros</a:t>
            </a:r>
            <a:r>
              <a:rPr lang="en-GB" dirty="0"/>
              <a:t> de </a:t>
            </a:r>
            <a:r>
              <a:rPr lang="en-GB" dirty="0" err="1"/>
              <a:t>sécu</a:t>
            </a:r>
            <a:r>
              <a:rPr lang="en-GB" dirty="0"/>
              <a:t> ?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5D603658-E370-C00A-D400-24906E263DC2}"/>
              </a:ext>
            </a:extLst>
          </p:cNvPr>
          <p:cNvCxnSpPr>
            <a:cxnSpLocks/>
          </p:cNvCxnSpPr>
          <p:nvPr/>
        </p:nvCxnSpPr>
        <p:spPr>
          <a:xfrm>
            <a:off x="7406018" y="2588092"/>
            <a:ext cx="1185983" cy="136552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8E808B2-7734-D9BF-88B7-D63340FF6D1E}"/>
              </a:ext>
            </a:extLst>
          </p:cNvPr>
          <p:cNvCxnSpPr>
            <a:cxnSpLocks/>
          </p:cNvCxnSpPr>
          <p:nvPr/>
        </p:nvCxnSpPr>
        <p:spPr>
          <a:xfrm flipV="1">
            <a:off x="7406020" y="2197434"/>
            <a:ext cx="1268722" cy="292062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48F4FDF5-6B70-7D3A-9E52-4F8D10EBC94C}"/>
              </a:ext>
            </a:extLst>
          </p:cNvPr>
          <p:cNvCxnSpPr>
            <a:cxnSpLocks/>
          </p:cNvCxnSpPr>
          <p:nvPr/>
        </p:nvCxnSpPr>
        <p:spPr>
          <a:xfrm>
            <a:off x="7406020" y="2705969"/>
            <a:ext cx="1338383" cy="814293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F36B421-DD5B-2C05-5D25-252940E1CC5A}"/>
              </a:ext>
            </a:extLst>
          </p:cNvPr>
          <p:cNvSpPr txBox="1"/>
          <p:nvPr/>
        </p:nvSpPr>
        <p:spPr>
          <a:xfrm>
            <a:off x="9855661" y="1579297"/>
            <a:ext cx="1784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Inférence</a:t>
            </a:r>
            <a:endParaRPr lang="en-GB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37025B-647A-5F69-9496-EAE3EB85414B}"/>
              </a:ext>
            </a:extLst>
          </p:cNvPr>
          <p:cNvSpPr txBox="1"/>
          <p:nvPr/>
        </p:nvSpPr>
        <p:spPr>
          <a:xfrm>
            <a:off x="6858000" y="4830722"/>
            <a:ext cx="5257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 </a:t>
            </a:r>
            <a:r>
              <a:rPr lang="fr-FR" dirty="0" err="1"/>
              <a:t>pre</a:t>
            </a:r>
            <a:r>
              <a:rPr lang="fr-FR" dirty="0"/>
              <a:t>-training seul ne permet pas d’insuffler ces valeurs au LLM.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DC10E4F3-BE32-39B6-302D-D65FF768C06D}"/>
                  </a:ext>
                </a:extLst>
              </p:cNvPr>
              <p:cNvSpPr/>
              <p:nvPr/>
            </p:nvSpPr>
            <p:spPr>
              <a:xfrm>
                <a:off x="4712796" y="1862407"/>
                <a:ext cx="2679085" cy="1314534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Pretrained LLM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𝑃𝑇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Un modèle représentatif du dataset</a:t>
                </a:r>
              </a:p>
            </p:txBody>
          </p:sp>
        </mc:Choice>
        <mc:Fallback xmlns="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DC10E4F3-BE32-39B6-302D-D65FF768C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796" y="1862407"/>
                <a:ext cx="2679085" cy="131453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4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33" grpId="0"/>
      <p:bldP spid="43" grpId="0"/>
      <p:bldP spid="4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C517D-1082-F33D-44AC-ED08A29F6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56B5B-B89F-6708-EFCB-D9651D828D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79</a:t>
            </a:fld>
            <a:endParaRPr lang="en-GB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A451B68-F345-0D06-4AC6-781FC5A93630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Cadre du RL pour les </a:t>
            </a:r>
            <a:r>
              <a:rPr lang="fr-FR" sz="4300" kern="0" dirty="0" err="1"/>
              <a:t>LLMs</a:t>
            </a:r>
            <a:endParaRPr lang="fr-FR" sz="4300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F5693-8CF9-E83D-9D9A-022FE95905C5}"/>
              </a:ext>
            </a:extLst>
          </p:cNvPr>
          <p:cNvSpPr txBox="1"/>
          <p:nvPr/>
        </p:nvSpPr>
        <p:spPr>
          <a:xfrm>
            <a:off x="287959" y="2365349"/>
            <a:ext cx="2021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espace des phrases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9041F8-1A05-058C-1563-43C58A2A56BD}"/>
                  </a:ext>
                </a:extLst>
              </p:cNvPr>
              <p:cNvSpPr txBox="1"/>
              <p:nvPr/>
            </p:nvSpPr>
            <p:spPr>
              <a:xfrm>
                <a:off x="253546" y="1353724"/>
                <a:ext cx="3733800" cy="645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𝐿𝐿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: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fr-FR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fr-FR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Δ</m:t>
                            </m:r>
                            <m:d>
                              <m:d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                      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0: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mot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= ⋅| 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0: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9041F8-1A05-058C-1563-43C58A2A5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46" y="1353724"/>
                <a:ext cx="3733800" cy="6458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1D3B48-8958-7C05-6D49-778EC854AEF8}"/>
                  </a:ext>
                </a:extLst>
              </p:cNvPr>
              <p:cNvSpPr txBox="1"/>
              <p:nvPr/>
            </p:nvSpPr>
            <p:spPr>
              <a:xfrm>
                <a:off x="106944" y="2948436"/>
                <a:ext cx="3672433" cy="627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(⋅|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1D3B48-8958-7C05-6D49-778EC854A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4" y="2948436"/>
                <a:ext cx="3672433" cy="6274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4">
            <a:extLst>
              <a:ext uri="{FF2B5EF4-FFF2-40B4-BE49-F238E27FC236}">
                <a16:creationId xmlns:a16="http://schemas.microsoft.com/office/drawing/2014/main" id="{387F951F-8104-FD66-634C-E4C23660607C}"/>
              </a:ext>
            </a:extLst>
          </p:cNvPr>
          <p:cNvSpPr/>
          <p:nvPr/>
        </p:nvSpPr>
        <p:spPr>
          <a:xfrm>
            <a:off x="5819089" y="2113601"/>
            <a:ext cx="5033061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5">
                <a:extLst>
                  <a:ext uri="{FF2B5EF4-FFF2-40B4-BE49-F238E27FC236}">
                    <a16:creationId xmlns:a16="http://schemas.microsoft.com/office/drawing/2014/main" id="{B6D6A5C6-5C0C-D34C-9D74-0518AB55708A}"/>
                  </a:ext>
                </a:extLst>
              </p:cNvPr>
              <p:cNvSpPr txBox="1"/>
              <p:nvPr/>
            </p:nvSpPr>
            <p:spPr>
              <a:xfrm>
                <a:off x="4031842" y="4724400"/>
                <a:ext cx="2037288" cy="382797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sz="2400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prompt</m:t>
                          </m:r>
                          <m:r>
                            <m:rPr>
                              <m:nor/>
                            </m:rPr>
                            <a:rPr lang="fr-FR" sz="2400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fr-FR" sz="2400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phrase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0: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sz="2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" name="object 5">
                <a:extLst>
                  <a:ext uri="{FF2B5EF4-FFF2-40B4-BE49-F238E27FC236}">
                    <a16:creationId xmlns:a16="http://schemas.microsoft.com/office/drawing/2014/main" id="{B6D6A5C6-5C0C-D34C-9D74-0518AB557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842" y="4724400"/>
                <a:ext cx="2037288" cy="382797"/>
              </a:xfrm>
              <a:prstGeom prst="rect">
                <a:avLst/>
              </a:prstGeom>
              <a:blipFill>
                <a:blip r:embed="rId4"/>
                <a:stretch>
                  <a:fillRect l="-6269" r="-35821" b="-36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6">
            <a:extLst>
              <a:ext uri="{FF2B5EF4-FFF2-40B4-BE49-F238E27FC236}">
                <a16:creationId xmlns:a16="http://schemas.microsoft.com/office/drawing/2014/main" id="{DECC32DB-D233-C0E4-3F7D-613632CD98F3}"/>
              </a:ext>
            </a:extLst>
          </p:cNvPr>
          <p:cNvSpPr txBox="1"/>
          <p:nvPr/>
        </p:nvSpPr>
        <p:spPr>
          <a:xfrm>
            <a:off x="6408458" y="3313752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68A1C303-FB24-CEB8-26F7-34EB5B39B01D}"/>
              </a:ext>
            </a:extLst>
          </p:cNvPr>
          <p:cNvSpPr txBox="1"/>
          <p:nvPr/>
        </p:nvSpPr>
        <p:spPr>
          <a:xfrm>
            <a:off x="8645335" y="3313752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ADEB86B2-A349-61CC-C49E-3DB19C6DBA09}"/>
              </a:ext>
            </a:extLst>
          </p:cNvPr>
          <p:cNvSpPr txBox="1"/>
          <p:nvPr/>
        </p:nvSpPr>
        <p:spPr>
          <a:xfrm>
            <a:off x="10521379" y="3324420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8CECDDA2-9E91-E7AE-D7A3-48A871EC3F6A}"/>
              </a:ext>
            </a:extLst>
          </p:cNvPr>
          <p:cNvSpPr txBox="1"/>
          <p:nvPr/>
        </p:nvSpPr>
        <p:spPr>
          <a:xfrm>
            <a:off x="9795447" y="1780303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 dirty="0">
              <a:latin typeface="Cambria Math"/>
              <a:cs typeface="Cambria Math"/>
            </a:endParaRPr>
          </a:p>
        </p:txBody>
      </p:sp>
      <p:grpSp>
        <p:nvGrpSpPr>
          <p:cNvPr id="15" name="object 33">
            <a:extLst>
              <a:ext uri="{FF2B5EF4-FFF2-40B4-BE49-F238E27FC236}">
                <a16:creationId xmlns:a16="http://schemas.microsoft.com/office/drawing/2014/main" id="{D42A06B2-4404-D6FB-2D7E-3C73B0D6E1A1}"/>
              </a:ext>
            </a:extLst>
          </p:cNvPr>
          <p:cNvGrpSpPr/>
          <p:nvPr/>
        </p:nvGrpSpPr>
        <p:grpSpPr>
          <a:xfrm>
            <a:off x="6955218" y="4065591"/>
            <a:ext cx="2571750" cy="1256665"/>
            <a:chOff x="1729485" y="4215129"/>
            <a:chExt cx="2571750" cy="1256665"/>
          </a:xfrm>
        </p:grpSpPr>
        <p:sp>
          <p:nvSpPr>
            <p:cNvPr id="16" name="object 34">
              <a:extLst>
                <a:ext uri="{FF2B5EF4-FFF2-40B4-BE49-F238E27FC236}">
                  <a16:creationId xmlns:a16="http://schemas.microsoft.com/office/drawing/2014/main" id="{EEA49977-DB36-BEF5-18A0-A8CDC74BFA74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35">
              <a:extLst>
                <a:ext uri="{FF2B5EF4-FFF2-40B4-BE49-F238E27FC236}">
                  <a16:creationId xmlns:a16="http://schemas.microsoft.com/office/drawing/2014/main" id="{1827B90D-1D6D-34B4-7C55-6F42D18A4394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36">
            <a:extLst>
              <a:ext uri="{FF2B5EF4-FFF2-40B4-BE49-F238E27FC236}">
                <a16:creationId xmlns:a16="http://schemas.microsoft.com/office/drawing/2014/main" id="{8C640BCD-0126-5E8F-969C-40F42DD4F4E9}"/>
              </a:ext>
            </a:extLst>
          </p:cNvPr>
          <p:cNvSpPr txBox="1"/>
          <p:nvPr/>
        </p:nvSpPr>
        <p:spPr>
          <a:xfrm>
            <a:off x="7213980" y="4102401"/>
            <a:ext cx="2054225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-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Tâche textuelle</a:t>
            </a:r>
          </a:p>
        </p:txBody>
      </p:sp>
      <p:grpSp>
        <p:nvGrpSpPr>
          <p:cNvPr id="19" name="object 37">
            <a:extLst>
              <a:ext uri="{FF2B5EF4-FFF2-40B4-BE49-F238E27FC236}">
                <a16:creationId xmlns:a16="http://schemas.microsoft.com/office/drawing/2014/main" id="{6649671F-FDA0-691D-8CF5-37617B0E1F84}"/>
              </a:ext>
            </a:extLst>
          </p:cNvPr>
          <p:cNvGrpSpPr/>
          <p:nvPr/>
        </p:nvGrpSpPr>
        <p:grpSpPr>
          <a:xfrm>
            <a:off x="6955472" y="1572582"/>
            <a:ext cx="2571115" cy="1257300"/>
            <a:chOff x="1729739" y="1722120"/>
            <a:chExt cx="2571115" cy="1257300"/>
          </a:xfrm>
        </p:grpSpPr>
        <p:sp>
          <p:nvSpPr>
            <p:cNvPr id="20" name="object 38">
              <a:extLst>
                <a:ext uri="{FF2B5EF4-FFF2-40B4-BE49-F238E27FC236}">
                  <a16:creationId xmlns:a16="http://schemas.microsoft.com/office/drawing/2014/main" id="{08FED467-C345-EB55-8947-26AD80FD2ED6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39">
              <a:extLst>
                <a:ext uri="{FF2B5EF4-FFF2-40B4-BE49-F238E27FC236}">
                  <a16:creationId xmlns:a16="http://schemas.microsoft.com/office/drawing/2014/main" id="{C60AA413-DBE9-DBDE-0719-F32D31DA8A3F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40">
                <a:extLst>
                  <a:ext uri="{FF2B5EF4-FFF2-40B4-BE49-F238E27FC236}">
                    <a16:creationId xmlns:a16="http://schemas.microsoft.com/office/drawing/2014/main" id="{2ABAFDC7-4FF9-B0F7-F14B-FE38E71FE10D}"/>
                  </a:ext>
                </a:extLst>
              </p:cNvPr>
              <p:cNvSpPr txBox="1"/>
              <p:nvPr/>
            </p:nvSpPr>
            <p:spPr>
              <a:xfrm>
                <a:off x="6732096" y="1582031"/>
                <a:ext cx="2875781" cy="114710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2400" spc="-5" dirty="0">
                    <a:solidFill>
                      <a:srgbClr val="FFFFFF"/>
                    </a:solidFill>
                    <a:latin typeface="Cambria Math"/>
                    <a:cs typeface="Cambria Math"/>
                  </a:rPr>
                  <a:t>Agent </a:t>
                </a:r>
              </a:p>
              <a:p>
                <a:pPr marL="12700" algn="ctr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GB" sz="2400" spc="-5" dirty="0">
                    <a:solidFill>
                      <a:srgbClr val="FFFFFF"/>
                    </a:solidFill>
                    <a:latin typeface="Cambria Math"/>
                    <a:cs typeface="Cambria Math"/>
                  </a:rPr>
                  <a:t>- </a:t>
                </a:r>
                <a:endParaRPr lang="fr-FR" sz="2400" b="0" i="1" spc="-5" dirty="0">
                  <a:solidFill>
                    <a:srgbClr val="FFFFFF"/>
                  </a:solidFill>
                  <a:latin typeface="Cambria Math" panose="02040503050406030204" pitchFamily="18" charset="0"/>
                  <a:cs typeface="Cambria Math"/>
                </a:endParaRPr>
              </a:p>
              <a:p>
                <a:pPr marL="12700" algn="ctr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pc="-5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𝐿</m:t>
                      </m:r>
                      <m:r>
                        <a:rPr lang="fr-FR" sz="2400" b="0" i="1" spc="-5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𝐿</m:t>
                      </m:r>
                      <m:sSub>
                        <m:sSubPr>
                          <m:ctrlPr>
                            <a:rPr lang="fr-FR" sz="2400" b="0" i="1" spc="-5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2400" b="0" i="1" spc="-5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𝑀</m:t>
                          </m:r>
                        </m:e>
                        <m:sub>
                          <m:r>
                            <a:rPr lang="fr-FR" sz="2400" b="0" i="1" spc="-5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𝑃𝑇</m:t>
                          </m:r>
                        </m:sub>
                      </m:sSub>
                    </m:oMath>
                  </m:oMathPara>
                </a14:m>
                <a:endParaRPr lang="fr-FR" sz="2400" spc="-5" dirty="0">
                  <a:solidFill>
                    <a:srgbClr val="FFFFFF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40">
                <a:extLst>
                  <a:ext uri="{FF2B5EF4-FFF2-40B4-BE49-F238E27FC236}">
                    <a16:creationId xmlns:a16="http://schemas.microsoft.com/office/drawing/2014/main" id="{2ABAFDC7-4FF9-B0F7-F14B-FE38E71FE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096" y="1582031"/>
                <a:ext cx="2875781" cy="1147109"/>
              </a:xfrm>
              <a:prstGeom prst="rect">
                <a:avLst/>
              </a:prstGeom>
              <a:blipFill>
                <a:blip r:embed="rId5"/>
                <a:stretch>
                  <a:fillRect t="-7447" b="-37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FAB77802-485E-D728-AF1E-A9BA414F346A}"/>
                  </a:ext>
                </a:extLst>
              </p:cNvPr>
              <p:cNvSpPr txBox="1"/>
              <p:nvPr/>
            </p:nvSpPr>
            <p:spPr>
              <a:xfrm>
                <a:off x="7999954" y="3062338"/>
                <a:ext cx="3134296" cy="562718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16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1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</m:ctrlPr>
                            </m:eqArrPr>
                            <m:e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0,                        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𝑡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&lt;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&amp;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𝑓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fr-FR" sz="1600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t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â</m:t>
                              </m:r>
                              <m:r>
                                <m:rPr>
                                  <m:nor/>
                                </m:rPr>
                                <a:rPr lang="fr-FR" sz="1600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che</m:t>
                              </m:r>
                              <m:r>
                                <m:rPr>
                                  <m:nor/>
                                </m:rPr>
                                <a:rPr lang="fr-FR" sz="1600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fr-FR" sz="1600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phrase</m:t>
                              </m:r>
                              <m:r>
                                <m:rPr>
                                  <m:nor/>
                                </m:rPr>
                                <a:rPr lang="fr-FR" sz="1600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)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, 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𝑡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=</m:t>
                              </m:r>
                              <m:r>
                                <a:rPr lang="fr-FR" sz="1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cs typeface="Cambria Math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sz="16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FAB77802-485E-D728-AF1E-A9BA414F3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954" y="3062338"/>
                <a:ext cx="3134296" cy="562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0522C133-F586-6476-3208-5E46B97965B4}"/>
                  </a:ext>
                </a:extLst>
              </p:cNvPr>
              <p:cNvSpPr txBox="1"/>
              <p:nvPr/>
            </p:nvSpPr>
            <p:spPr>
              <a:xfrm>
                <a:off x="10501501" y="1500853"/>
                <a:ext cx="1409603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sz="4400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mot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0522C133-F586-6476-3208-5E46B9796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501" y="1500853"/>
                <a:ext cx="1409603" cy="690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0AC52F8B-1322-62E5-2CE2-0D49AEFC12E5}"/>
              </a:ext>
            </a:extLst>
          </p:cNvPr>
          <p:cNvSpPr txBox="1"/>
          <p:nvPr/>
        </p:nvSpPr>
        <p:spPr>
          <a:xfrm>
            <a:off x="287959" y="3926109"/>
            <a:ext cx="2103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phrase (incomplète)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F15271-BEAB-F9D2-BC7F-2FF290B32118}"/>
                  </a:ext>
                </a:extLst>
              </p:cNvPr>
              <p:cNvSpPr txBox="1"/>
              <p:nvPr/>
            </p:nvSpPr>
            <p:spPr>
              <a:xfrm>
                <a:off x="3186851" y="2959169"/>
                <a:ext cx="18636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bg1">
                        <a:lumMod val="50000"/>
                      </a:schemeClr>
                    </a:solidFill>
                  </a:rPr>
                  <a:t>distribution sur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GB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F15271-BEAB-F9D2-BC7F-2FF290B32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851" y="2959169"/>
                <a:ext cx="1863635" cy="369332"/>
              </a:xfrm>
              <a:prstGeom prst="rect">
                <a:avLst/>
              </a:prstGeom>
              <a:blipFill>
                <a:blip r:embed="rId8"/>
                <a:stretch>
                  <a:fillRect l="-2951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CC7C70B-E775-732F-B60D-AE3308583C51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2696543" y="3143835"/>
            <a:ext cx="490309" cy="213784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864A95F6-1C10-73B2-3FB5-4BC1DAD9B866}"/>
              </a:ext>
            </a:extLst>
          </p:cNvPr>
          <p:cNvCxnSpPr>
            <a:cxnSpLocks/>
            <a:stCxn id="28" idx="0"/>
          </p:cNvCxnSpPr>
          <p:nvPr/>
        </p:nvCxnSpPr>
        <p:spPr>
          <a:xfrm rot="5400000" flipH="1" flipV="1">
            <a:off x="1284515" y="3612113"/>
            <a:ext cx="369332" cy="258661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234D238-D530-82D9-AF5D-E0AC9A79AB86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1338303" y="2695228"/>
            <a:ext cx="284546" cy="363452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368B6A0-99A3-6FE2-BDA7-8E7C6A5BDA48}"/>
                  </a:ext>
                </a:extLst>
              </p:cNvPr>
              <p:cNvSpPr txBox="1"/>
              <p:nvPr/>
            </p:nvSpPr>
            <p:spPr>
              <a:xfrm>
                <a:off x="287959" y="5530169"/>
                <a:ext cx="618213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Par ce framework, on peut entraîner un LLM à maximiser une récompense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che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phrase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finale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fonction</a:t>
                </a:r>
                <a:r>
                  <a:rPr lang="en-GB" dirty="0"/>
                  <a:t> de la </a:t>
                </a:r>
                <a:r>
                  <a:rPr lang="en-GB" dirty="0" err="1"/>
                  <a:t>tâche</a:t>
                </a:r>
                <a:r>
                  <a:rPr lang="en-GB" dirty="0"/>
                  <a:t> et de la </a:t>
                </a:r>
                <a:r>
                  <a:rPr lang="en-GB" dirty="0" err="1"/>
                  <a:t>réponse</a:t>
                </a:r>
                <a:r>
                  <a:rPr lang="en-GB" dirty="0"/>
                  <a:t> du LLM.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368B6A0-99A3-6FE2-BDA7-8E7C6A5BD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59" y="5530169"/>
                <a:ext cx="6182138" cy="923330"/>
              </a:xfrm>
              <a:prstGeom prst="rect">
                <a:avLst/>
              </a:prstGeom>
              <a:blipFill>
                <a:blip r:embed="rId9"/>
                <a:stretch>
                  <a:fillRect l="-789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93DB16-6E1A-071C-81C3-D337CF1D35C5}"/>
                  </a:ext>
                </a:extLst>
              </p:cNvPr>
              <p:cNvSpPr txBox="1"/>
              <p:nvPr/>
            </p:nvSpPr>
            <p:spPr>
              <a:xfrm>
                <a:off x="6096000" y="5589180"/>
                <a:ext cx="6096000" cy="9050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Politique d’exploration de type Boltzmann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mot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 ⋅| 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⋅ ,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93DB16-6E1A-071C-81C3-D337CF1D3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89180"/>
                <a:ext cx="6096000" cy="905056"/>
              </a:xfrm>
              <a:prstGeom prst="rect">
                <a:avLst/>
              </a:prstGeom>
              <a:blipFill>
                <a:blip r:embed="rId10"/>
                <a:stretch>
                  <a:fillRect t="-4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F126BA5-0CF7-C6CF-FB9C-B154CFBD8B83}"/>
              </a:ext>
            </a:extLst>
          </p:cNvPr>
          <p:cNvSpPr txBox="1"/>
          <p:nvPr/>
        </p:nvSpPr>
        <p:spPr>
          <a:xfrm>
            <a:off x="6198704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455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transitions et épisodes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C81B6F-24A7-F7A9-CF10-07D94C79BF19}"/>
                  </a:ext>
                </a:extLst>
              </p:cNvPr>
              <p:cNvSpPr txBox="1"/>
              <p:nvPr/>
            </p:nvSpPr>
            <p:spPr>
              <a:xfrm>
                <a:off x="7468786" y="1804990"/>
                <a:ext cx="40169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fr-FR" dirty="0"/>
                  <a:t>Un </a:t>
                </a:r>
                <a:r>
                  <a:rPr lang="fr-FR" dirty="0">
                    <a:solidFill>
                      <a:srgbClr val="FF0000"/>
                    </a:solidFill>
                  </a:rPr>
                  <a:t>épisode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(ou une trajectoire):</a:t>
                </a:r>
                <a:br>
                  <a:rPr lang="fr-FR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C81B6F-24A7-F7A9-CF10-07D94C79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786" y="1804990"/>
                <a:ext cx="4016920" cy="646331"/>
              </a:xfrm>
              <a:prstGeom prst="rect">
                <a:avLst/>
              </a:prstGeom>
              <a:blipFill>
                <a:blip r:embed="rId6"/>
                <a:stretch>
                  <a:fillRect l="-1214" t="-4717" b="-75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D325A07-9A83-8B0B-C745-822D20FD72BC}"/>
              </a:ext>
            </a:extLst>
          </p:cNvPr>
          <p:cNvSpPr/>
          <p:nvPr/>
        </p:nvSpPr>
        <p:spPr>
          <a:xfrm>
            <a:off x="7278630" y="1629426"/>
            <a:ext cx="4050709" cy="1578578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33B7B604-1239-6226-5551-C66F367E2F92}"/>
              </a:ext>
            </a:extLst>
          </p:cNvPr>
          <p:cNvSpPr/>
          <p:nvPr/>
        </p:nvSpPr>
        <p:spPr>
          <a:xfrm rot="16200000">
            <a:off x="9358953" y="2162577"/>
            <a:ext cx="236586" cy="782113"/>
          </a:xfrm>
          <a:prstGeom prst="leftBrace">
            <a:avLst>
              <a:gd name="adj1" fmla="val 8333"/>
              <a:gd name="adj2" fmla="val 5114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7C13A0-3A76-1788-AA73-E104F5ACB7C8}"/>
                  </a:ext>
                </a:extLst>
              </p:cNvPr>
              <p:cNvSpPr txBox="1"/>
              <p:nvPr/>
            </p:nvSpPr>
            <p:spPr>
              <a:xfrm>
                <a:off x="7563893" y="4985842"/>
                <a:ext cx="4505099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L’env. commence dans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Il se </a:t>
                </a:r>
                <a:r>
                  <a:rPr lang="en-US" dirty="0" err="1"/>
                  <a:t>termine</a:t>
                </a:r>
                <a:r>
                  <a:rPr lang="en-US" dirty="0"/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quand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term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7C13A0-3A76-1788-AA73-E104F5AC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893" y="4985842"/>
                <a:ext cx="4505099" cy="668581"/>
              </a:xfrm>
              <a:prstGeom prst="rect">
                <a:avLst/>
              </a:prstGeom>
              <a:blipFill>
                <a:blip r:embed="rId7"/>
                <a:stretch>
                  <a:fillRect l="-1218" t="-5455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09858ED-166F-765B-67A4-C3CEB161372A}"/>
              </a:ext>
            </a:extLst>
          </p:cNvPr>
          <p:cNvSpPr txBox="1"/>
          <p:nvPr/>
        </p:nvSpPr>
        <p:spPr>
          <a:xfrm>
            <a:off x="8769686" y="2671927"/>
            <a:ext cx="1622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une </a:t>
            </a:r>
            <a:r>
              <a:rPr lang="fr-FR" dirty="0">
                <a:solidFill>
                  <a:srgbClr val="FF0000"/>
                </a:solidFill>
              </a:rPr>
              <a:t>transition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98AAE1-B10A-0E3A-F316-A5686398195C}"/>
              </a:ext>
            </a:extLst>
          </p:cNvPr>
          <p:cNvSpPr txBox="1"/>
          <p:nvPr/>
        </p:nvSpPr>
        <p:spPr>
          <a:xfrm>
            <a:off x="95543" y="6355790"/>
            <a:ext cx="560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Remarque : il existe des environnements </a:t>
            </a:r>
            <a:r>
              <a:rPr lang="fr-FR" dirty="0">
                <a:solidFill>
                  <a:srgbClr val="FF0000"/>
                </a:solidFill>
              </a:rPr>
              <a:t>non terminaux </a:t>
            </a:r>
            <a:r>
              <a:rPr lang="fr-FR" dirty="0"/>
              <a:t>! 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822ADA-B1FB-0A2C-4D80-703E1E6F2ED0}"/>
              </a:ext>
            </a:extLst>
          </p:cNvPr>
          <p:cNvSpPr/>
          <p:nvPr/>
        </p:nvSpPr>
        <p:spPr>
          <a:xfrm>
            <a:off x="7403598" y="4800600"/>
            <a:ext cx="4331202" cy="1097990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649FE0-3EED-843F-82D8-48CD0FD3CC9B}"/>
              </a:ext>
            </a:extLst>
          </p:cNvPr>
          <p:cNvSpPr txBox="1"/>
          <p:nvPr/>
        </p:nvSpPr>
        <p:spPr>
          <a:xfrm>
            <a:off x="7214785" y="3302277"/>
            <a:ext cx="401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Pour Mario : un épisode = un niveau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D6E4EC3-6579-8185-34DA-21967CA839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0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23" grpId="0" animBg="1"/>
      <p:bldP spid="26" grpId="0"/>
      <p:bldP spid="27" grpId="0"/>
      <p:bldP spid="29" grpId="0"/>
      <p:bldP spid="30" grpId="0" animBg="1"/>
      <p:bldP spid="3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90223-B136-B646-4D31-F2898AE1A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5D51F-8148-7673-E9A3-15E74858819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80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0CE6318-B597-972E-B115-3475E3601B2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 </a:t>
            </a:r>
            <a:r>
              <a:rPr lang="fr-FR" sz="4300" kern="0" dirty="0" err="1"/>
              <a:t>with</a:t>
            </a:r>
            <a:r>
              <a:rPr lang="fr-FR" sz="4300" kern="0" dirty="0"/>
              <a:t> Human Feedback : principe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3A6F06-8B59-3984-B5EF-2832AA8875C1}"/>
              </a:ext>
            </a:extLst>
          </p:cNvPr>
          <p:cNvSpPr/>
          <p:nvPr/>
        </p:nvSpPr>
        <p:spPr>
          <a:xfrm>
            <a:off x="125727" y="1787052"/>
            <a:ext cx="2359662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Prompt : « Comment faire une bombe ? »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CCB53F-0323-61BE-64C8-5F517DDF4581}"/>
              </a:ext>
            </a:extLst>
          </p:cNvPr>
          <p:cNvSpPr/>
          <p:nvPr/>
        </p:nvSpPr>
        <p:spPr>
          <a:xfrm>
            <a:off x="916938" y="3733800"/>
            <a:ext cx="1219200" cy="275640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LLM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15085D-2736-5A6F-8490-2D6C7B89E1D3}"/>
              </a:ext>
            </a:extLst>
          </p:cNvPr>
          <p:cNvSpPr/>
          <p:nvPr/>
        </p:nvSpPr>
        <p:spPr>
          <a:xfrm>
            <a:off x="2743200" y="3238500"/>
            <a:ext cx="286777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1 : « Tu as besoin de tel matériau, etc… »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ED9A47-9AF7-9FC9-8E1C-EF6DDD093915}"/>
              </a:ext>
            </a:extLst>
          </p:cNvPr>
          <p:cNvSpPr/>
          <p:nvPr/>
        </p:nvSpPr>
        <p:spPr>
          <a:xfrm>
            <a:off x="2743200" y="4299343"/>
            <a:ext cx="286777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2 : « Désolé je ne peux pas répondre. »</a:t>
            </a:r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D2D70E-5ABF-FFC2-CD5C-5B5725AE8603}"/>
              </a:ext>
            </a:extLst>
          </p:cNvPr>
          <p:cNvSpPr/>
          <p:nvPr/>
        </p:nvSpPr>
        <p:spPr>
          <a:xfrm>
            <a:off x="5604344" y="2282475"/>
            <a:ext cx="2437131" cy="92758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Humain valide/invalide à la main les réponses</a:t>
            </a:r>
            <a:endParaRPr lang="en-GB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6E6C176-8091-1DFA-1FEC-16235BEB74F1}"/>
              </a:ext>
            </a:extLst>
          </p:cNvPr>
          <p:cNvSpPr/>
          <p:nvPr/>
        </p:nvSpPr>
        <p:spPr>
          <a:xfrm>
            <a:off x="5867400" y="3511034"/>
            <a:ext cx="205740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56AE852-C35C-66B8-F113-800E7464C5E7}"/>
              </a:ext>
            </a:extLst>
          </p:cNvPr>
          <p:cNvSpPr/>
          <p:nvPr/>
        </p:nvSpPr>
        <p:spPr>
          <a:xfrm>
            <a:off x="5867400" y="4571877"/>
            <a:ext cx="205740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A green check mark on a black background&#10;&#10;AI-generated content may be incorrect.">
            <a:extLst>
              <a:ext uri="{FF2B5EF4-FFF2-40B4-BE49-F238E27FC236}">
                <a16:creationId xmlns:a16="http://schemas.microsoft.com/office/drawing/2014/main" id="{F324E06C-537A-D9B8-2E6B-AAABE825CA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601" y="4343377"/>
            <a:ext cx="768626" cy="768626"/>
          </a:xfrm>
          <a:prstGeom prst="rect">
            <a:avLst/>
          </a:prstGeom>
        </p:spPr>
      </p:pic>
      <p:sp>
        <p:nvSpPr>
          <p:cNvPr id="21" name="Arrow: Bent 20">
            <a:extLst>
              <a:ext uri="{FF2B5EF4-FFF2-40B4-BE49-F238E27FC236}">
                <a16:creationId xmlns:a16="http://schemas.microsoft.com/office/drawing/2014/main" id="{9FFD3D47-DF12-5585-4618-C2095EC7A469}"/>
              </a:ext>
            </a:extLst>
          </p:cNvPr>
          <p:cNvSpPr/>
          <p:nvPr/>
        </p:nvSpPr>
        <p:spPr>
          <a:xfrm flipV="1">
            <a:off x="1365417" y="2895600"/>
            <a:ext cx="1249568" cy="160020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5" name="Picture 24" descr="A red x on a black background&#10;&#10;AI-generated content may be incorrect.">
            <a:extLst>
              <a:ext uri="{FF2B5EF4-FFF2-40B4-BE49-F238E27FC236}">
                <a16:creationId xmlns:a16="http://schemas.microsoft.com/office/drawing/2014/main" id="{4F50BE27-8DC6-612B-9C78-2BCF4F66F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16" y="2955766"/>
            <a:ext cx="1432819" cy="1432819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3E3C2E8F-FAE7-1EC5-BEF1-AB2CE8963334}"/>
              </a:ext>
            </a:extLst>
          </p:cNvPr>
          <p:cNvSpPr/>
          <p:nvPr/>
        </p:nvSpPr>
        <p:spPr>
          <a:xfrm>
            <a:off x="9151620" y="3511034"/>
            <a:ext cx="83058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B389AEE-B23C-81A3-8E43-2398790D6D92}"/>
              </a:ext>
            </a:extLst>
          </p:cNvPr>
          <p:cNvSpPr/>
          <p:nvPr/>
        </p:nvSpPr>
        <p:spPr>
          <a:xfrm>
            <a:off x="9151620" y="4594325"/>
            <a:ext cx="83058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3CC8BF-8F52-CAE5-A0D6-F8AD81966294}"/>
                  </a:ext>
                </a:extLst>
              </p:cNvPr>
              <p:cNvSpPr txBox="1"/>
              <p:nvPr/>
            </p:nvSpPr>
            <p:spPr>
              <a:xfrm>
                <a:off x="10013524" y="4566148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3CC8BF-8F52-CAE5-A0D6-F8AD81966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524" y="4566148"/>
                <a:ext cx="198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D7E6F1-7B6D-0D5D-1C37-803656C6CEF0}"/>
                  </a:ext>
                </a:extLst>
              </p:cNvPr>
              <p:cNvSpPr txBox="1"/>
              <p:nvPr/>
            </p:nvSpPr>
            <p:spPr>
              <a:xfrm>
                <a:off x="9903016" y="3511034"/>
                <a:ext cx="22022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D7E6F1-7B6D-0D5D-1C37-803656C6C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016" y="3511034"/>
                <a:ext cx="22022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Bent 31">
            <a:extLst>
              <a:ext uri="{FF2B5EF4-FFF2-40B4-BE49-F238E27FC236}">
                <a16:creationId xmlns:a16="http://schemas.microsoft.com/office/drawing/2014/main" id="{FFF8B5FA-4652-B37C-07C1-FD43E845926B}"/>
              </a:ext>
            </a:extLst>
          </p:cNvPr>
          <p:cNvSpPr/>
          <p:nvPr/>
        </p:nvSpPr>
        <p:spPr>
          <a:xfrm flipH="1" flipV="1">
            <a:off x="2286000" y="5208014"/>
            <a:ext cx="8847690" cy="964186"/>
          </a:xfrm>
          <a:prstGeom prst="bentArrow">
            <a:avLst>
              <a:gd name="adj1" fmla="val 25000"/>
              <a:gd name="adj2" fmla="val 32324"/>
              <a:gd name="adj3" fmla="val 25000"/>
              <a:gd name="adj4" fmla="val 2973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E93002-7ABC-7EC8-C374-88CBB406D668}"/>
                  </a:ext>
                </a:extLst>
              </p:cNvPr>
              <p:cNvSpPr txBox="1"/>
              <p:nvPr/>
            </p:nvSpPr>
            <p:spPr>
              <a:xfrm>
                <a:off x="3175999" y="6046066"/>
                <a:ext cx="706769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Entraîner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𝑃𝑇</m:t>
                        </m:r>
                      </m:sub>
                    </m:sSub>
                  </m:oMath>
                </a14:m>
                <a:r>
                  <a:rPr lang="en-GB" dirty="0"/>
                  <a:t> via RL sur les données de </a:t>
                </a:r>
                <a:r>
                  <a:rPr lang="en-GB" dirty="0" err="1"/>
                  <a:t>l’episode</a:t>
                </a:r>
                <a:r>
                  <a:rPr lang="en-GB" dirty="0"/>
                  <a:t> </a:t>
                </a:r>
                <a:r>
                  <a:rPr lang="en-GB" dirty="0" err="1"/>
                  <a:t>textuel</a:t>
                </a:r>
                <a:r>
                  <a:rPr lang="en-GB" dirty="0"/>
                  <a:t> </a:t>
                </a:r>
                <a:r>
                  <a:rPr lang="en-GB" dirty="0" err="1"/>
                  <a:t>ainsi</a:t>
                </a:r>
                <a:r>
                  <a:rPr lang="en-GB" dirty="0"/>
                  <a:t> </a:t>
                </a:r>
                <a:r>
                  <a:rPr lang="en-GB" dirty="0" err="1"/>
                  <a:t>obtenu</a:t>
                </a:r>
                <a:r>
                  <a:rPr lang="en-GB" dirty="0"/>
                  <a:t>, avec PPO par </a:t>
                </a:r>
                <a:r>
                  <a:rPr lang="en-GB" dirty="0" err="1"/>
                  <a:t>exemple</a:t>
                </a:r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E93002-7ABC-7EC8-C374-88CBB406D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99" y="6046066"/>
                <a:ext cx="7067692" cy="646331"/>
              </a:xfrm>
              <a:prstGeom prst="rect">
                <a:avLst/>
              </a:prstGeom>
              <a:blipFill>
                <a:blip r:embed="rId6"/>
                <a:stretch>
                  <a:fillRect l="-777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6" grpId="0" animBg="1"/>
      <p:bldP spid="27" grpId="0" animBg="1"/>
      <p:bldP spid="29" grpId="0"/>
      <p:bldP spid="31" grpId="0"/>
      <p:bldP spid="32" grpId="0" animBg="1"/>
      <p:bldP spid="3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9D65C-D702-9B9C-A445-6805B27DE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664E7-BEE2-8A43-50AD-C760295393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81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AC5096C-5B3F-5422-8398-3032EDB0020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 </a:t>
            </a:r>
            <a:r>
              <a:rPr lang="fr-FR" sz="4300" kern="0" dirty="0" err="1"/>
              <a:t>with</a:t>
            </a:r>
            <a:r>
              <a:rPr lang="fr-FR" sz="4300" kern="0" dirty="0"/>
              <a:t> Human Feedback : </a:t>
            </a:r>
            <a:r>
              <a:rPr lang="fr-FR" sz="4300" kern="0" dirty="0" err="1"/>
              <a:t>reward</a:t>
            </a:r>
            <a:r>
              <a:rPr lang="fr-FR" sz="4300" kern="0" dirty="0"/>
              <a:t> model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075B9F-CA0E-BF4B-91C6-4C5412734E85}"/>
              </a:ext>
            </a:extLst>
          </p:cNvPr>
          <p:cNvSpPr/>
          <p:nvPr/>
        </p:nvSpPr>
        <p:spPr>
          <a:xfrm>
            <a:off x="125727" y="1787052"/>
            <a:ext cx="2359662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Prompt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14097F-6F68-C3CC-9058-BF278EDE448E}"/>
              </a:ext>
            </a:extLst>
          </p:cNvPr>
          <p:cNvSpPr/>
          <p:nvPr/>
        </p:nvSpPr>
        <p:spPr>
          <a:xfrm>
            <a:off x="838200" y="3276601"/>
            <a:ext cx="1219200" cy="26802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LLM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92C4A6-5B0D-C47C-41CC-CCF4B1949B19}"/>
              </a:ext>
            </a:extLst>
          </p:cNvPr>
          <p:cNvSpPr/>
          <p:nvPr/>
        </p:nvSpPr>
        <p:spPr>
          <a:xfrm>
            <a:off x="2590800" y="3206464"/>
            <a:ext cx="1079502" cy="673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Answer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AF52966-541A-5310-7722-905A889C61F1}"/>
                  </a:ext>
                </a:extLst>
              </p:cNvPr>
              <p:cNvSpPr/>
              <p:nvPr/>
            </p:nvSpPr>
            <p:spPr>
              <a:xfrm>
                <a:off x="5101370" y="1838170"/>
                <a:ext cx="3128230" cy="2137125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Reward model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prompt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answer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AF52966-541A-5310-7722-905A889C6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370" y="1838170"/>
                <a:ext cx="3128230" cy="213712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622189-269A-D173-C743-A265DEBC7926}"/>
              </a:ext>
            </a:extLst>
          </p:cNvPr>
          <p:cNvSpPr/>
          <p:nvPr/>
        </p:nvSpPr>
        <p:spPr>
          <a:xfrm>
            <a:off x="3838045" y="3334959"/>
            <a:ext cx="1033515" cy="339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D8C5D89E-8B96-F55E-6862-E4FA668B641C}"/>
              </a:ext>
            </a:extLst>
          </p:cNvPr>
          <p:cNvSpPr/>
          <p:nvPr/>
        </p:nvSpPr>
        <p:spPr>
          <a:xfrm flipV="1">
            <a:off x="1142999" y="2895600"/>
            <a:ext cx="1300585" cy="914400"/>
          </a:xfrm>
          <a:prstGeom prst="bentArrow">
            <a:avLst>
              <a:gd name="adj1" fmla="val 25000"/>
              <a:gd name="adj2" fmla="val 23913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223C1FB-62F9-D1E1-B18F-5BD1E5DC11D3}"/>
              </a:ext>
            </a:extLst>
          </p:cNvPr>
          <p:cNvSpPr/>
          <p:nvPr/>
        </p:nvSpPr>
        <p:spPr>
          <a:xfrm>
            <a:off x="8534400" y="2811058"/>
            <a:ext cx="83058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639AD8-2C39-6E53-DF4C-836C93A53A10}"/>
                  </a:ext>
                </a:extLst>
              </p:cNvPr>
              <p:cNvSpPr txBox="1"/>
              <p:nvPr/>
            </p:nvSpPr>
            <p:spPr>
              <a:xfrm>
                <a:off x="8778240" y="2734114"/>
                <a:ext cx="1981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639AD8-2C39-6E53-DF4C-836C93A53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40" y="2734114"/>
                <a:ext cx="19812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Bent 31">
            <a:extLst>
              <a:ext uri="{FF2B5EF4-FFF2-40B4-BE49-F238E27FC236}">
                <a16:creationId xmlns:a16="http://schemas.microsoft.com/office/drawing/2014/main" id="{751ECD65-E748-5617-B0EF-E7F1F9EBE970}"/>
              </a:ext>
            </a:extLst>
          </p:cNvPr>
          <p:cNvSpPr/>
          <p:nvPr/>
        </p:nvSpPr>
        <p:spPr>
          <a:xfrm flipH="1" flipV="1">
            <a:off x="2362200" y="3504489"/>
            <a:ext cx="7696200" cy="1308601"/>
          </a:xfrm>
          <a:prstGeom prst="bentArrow">
            <a:avLst>
              <a:gd name="adj1" fmla="val 26375"/>
              <a:gd name="adj2" fmla="val 29618"/>
              <a:gd name="adj3" fmla="val 27481"/>
              <a:gd name="adj4" fmla="val 423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EFEAEB-04D3-B80B-9CDA-113190888D69}"/>
                  </a:ext>
                </a:extLst>
              </p:cNvPr>
              <p:cNvSpPr txBox="1"/>
              <p:nvPr/>
            </p:nvSpPr>
            <p:spPr>
              <a:xfrm>
                <a:off x="2990708" y="4645896"/>
                <a:ext cx="706769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Entraîner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𝑃𝑇</m:t>
                        </m:r>
                      </m:sub>
                    </m:sSub>
                  </m:oMath>
                </a14:m>
                <a:r>
                  <a:rPr lang="en-GB" dirty="0"/>
                  <a:t> via RL sur les données de </a:t>
                </a:r>
                <a:r>
                  <a:rPr lang="en-GB" dirty="0" err="1"/>
                  <a:t>l’episode</a:t>
                </a:r>
                <a:r>
                  <a:rPr lang="en-GB" dirty="0"/>
                  <a:t> </a:t>
                </a:r>
                <a:r>
                  <a:rPr lang="en-GB" dirty="0" err="1"/>
                  <a:t>textuel</a:t>
                </a:r>
                <a:r>
                  <a:rPr lang="en-GB" dirty="0"/>
                  <a:t> </a:t>
                </a:r>
                <a:r>
                  <a:rPr lang="en-GB" dirty="0" err="1"/>
                  <a:t>ainsi</a:t>
                </a:r>
                <a:r>
                  <a:rPr lang="en-GB" dirty="0"/>
                  <a:t> </a:t>
                </a:r>
                <a:r>
                  <a:rPr lang="en-GB" dirty="0" err="1"/>
                  <a:t>obtenu</a:t>
                </a:r>
                <a:r>
                  <a:rPr lang="en-GB" dirty="0"/>
                  <a:t>, avec PPO par </a:t>
                </a:r>
                <a:r>
                  <a:rPr lang="en-GB" dirty="0" err="1"/>
                  <a:t>exemple</a:t>
                </a:r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EFEAEB-04D3-B80B-9CDA-113190888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708" y="4645896"/>
                <a:ext cx="7067692" cy="646331"/>
              </a:xfrm>
              <a:prstGeom prst="rect">
                <a:avLst/>
              </a:prstGeom>
              <a:blipFill>
                <a:blip r:embed="rId4"/>
                <a:stretch>
                  <a:fillRect l="-777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Right 2">
            <a:extLst>
              <a:ext uri="{FF2B5EF4-FFF2-40B4-BE49-F238E27FC236}">
                <a16:creationId xmlns:a16="http://schemas.microsoft.com/office/drawing/2014/main" id="{5CB080E4-15B3-38DF-11A5-739164ADF75C}"/>
              </a:ext>
            </a:extLst>
          </p:cNvPr>
          <p:cNvSpPr/>
          <p:nvPr/>
        </p:nvSpPr>
        <p:spPr>
          <a:xfrm>
            <a:off x="2733150" y="2133399"/>
            <a:ext cx="2143650" cy="339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2A7DA-FF75-C023-5274-32155146A1C9}"/>
              </a:ext>
            </a:extLst>
          </p:cNvPr>
          <p:cNvSpPr txBox="1"/>
          <p:nvPr/>
        </p:nvSpPr>
        <p:spPr>
          <a:xfrm>
            <a:off x="9448800" y="1492642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Entraîné</a:t>
            </a:r>
            <a:r>
              <a:rPr lang="en-GB" dirty="0"/>
              <a:t> sur des données </a:t>
            </a:r>
            <a:r>
              <a:rPr lang="en-GB" dirty="0" err="1"/>
              <a:t>humaines</a:t>
            </a:r>
            <a:endParaRPr lang="en-GB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CE1FCB1-8255-F176-EB04-67AC711CC8E7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7924800" y="1815807"/>
            <a:ext cx="1524000" cy="551309"/>
          </a:xfrm>
          <a:prstGeom prst="curved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58C589-8468-1267-2693-4B6B0098471E}"/>
                  </a:ext>
                </a:extLst>
              </p:cNvPr>
              <p:cNvSpPr txBox="1"/>
              <p:nvPr/>
            </p:nvSpPr>
            <p:spPr>
              <a:xfrm>
                <a:off x="458370" y="6172870"/>
                <a:ext cx="7696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800" b="0" spc="-5" dirty="0">
                    <a:solidFill>
                      <a:schemeClr val="tx1"/>
                    </a:solidFill>
                    <a:cs typeface="Cambria Math"/>
                  </a:rPr>
                  <a:t>Pre-training </a:t>
                </a:r>
                <a:r>
                  <a:rPr lang="fr-FR" spc="-5" dirty="0">
                    <a:cs typeface="Cambria Math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fr-FR" i="1" spc="-5">
                        <a:latin typeface="Cambria Math" panose="02040503050406030204" pitchFamily="18" charset="0"/>
                        <a:cs typeface="Cambria Math"/>
                      </a:rPr>
                      <m:t>𝐿𝐿</m:t>
                    </m:r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  <m:t>𝑀</m:t>
                        </m:r>
                      </m:e>
                      <m:sub>
                        <m:r>
                          <a:rPr lang="fr-FR" b="0" i="1" spc="-5" smtClean="0">
                            <a:latin typeface="Cambria Math" panose="02040503050406030204" pitchFamily="18" charset="0"/>
                            <a:cs typeface="Cambria Math"/>
                          </a:rPr>
                          <m:t>𝑃𝑇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Fine-tuning </a:t>
                </a:r>
                <a:r>
                  <a:rPr lang="fr-FR" spc="-5" dirty="0">
                    <a:cs typeface="Cambria Math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fr-FR" i="1" spc="-5">
                        <a:latin typeface="Cambria Math" panose="02040503050406030204" pitchFamily="18" charset="0"/>
                        <a:cs typeface="Cambria Math"/>
                      </a:rPr>
                      <m:t>𝐿𝐿</m:t>
                    </m:r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  <m:t>𝑀</m:t>
                        </m:r>
                      </m:e>
                      <m:sub>
                        <m:r>
                          <a:rPr lang="fr-FR" b="0" i="1" spc="-5" smtClean="0">
                            <a:latin typeface="Cambria Math" panose="02040503050406030204" pitchFamily="18" charset="0"/>
                            <a:cs typeface="Cambria Math"/>
                          </a:rPr>
                          <m:t>𝑆𝐹𝑇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fr-FR" spc="-5" dirty="0">
                    <a:cs typeface="Cambria Math"/>
                    <a:sym typeface="Wingdings" panose="05000000000000000000" pitchFamily="2" charset="2"/>
                  </a:rPr>
                  <a:t> RL  </a:t>
                </a:r>
                <a14:m>
                  <m:oMath xmlns:m="http://schemas.openxmlformats.org/officeDocument/2006/math">
                    <m:r>
                      <a:rPr lang="fr-FR" i="1" spc="-5">
                        <a:latin typeface="Cambria Math" panose="02040503050406030204" pitchFamily="18" charset="0"/>
                        <a:cs typeface="Cambria Math"/>
                      </a:rPr>
                      <m:t>𝐿𝐿</m:t>
                    </m:r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  <m:t>𝑀</m:t>
                        </m:r>
                      </m:e>
                      <m:sub>
                        <m: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  <m:t>𝑅𝐿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58C589-8468-1267-2693-4B6B00984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70" y="6172870"/>
                <a:ext cx="7696199" cy="369332"/>
              </a:xfrm>
              <a:prstGeom prst="rect">
                <a:avLst/>
              </a:prstGeom>
              <a:blipFill>
                <a:blip r:embed="rId5"/>
                <a:stretch>
                  <a:fillRect l="-633" t="-11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43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6" grpId="0" animBg="1"/>
      <p:bldP spid="29" grpId="0"/>
      <p:bldP spid="32" grpId="0" animBg="1"/>
      <p:bldP spid="34" grpId="0"/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C9F9A-D348-A5DF-6ED4-DA63C6A23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EBCDE-0047-85DB-866D-BFAADC2884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82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AF621A4-821C-B394-6DC0-0E4137269606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RLHF : Des préférences au modèle de </a:t>
            </a:r>
            <a:r>
              <a:rPr lang="fr-FR" sz="4300" kern="0" dirty="0" err="1"/>
              <a:t>reward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C1CD55-6495-11A9-F13C-CA012FEBBE1A}"/>
                  </a:ext>
                </a:extLst>
              </p:cNvPr>
              <p:cNvSpPr txBox="1"/>
              <p:nvPr/>
            </p:nvSpPr>
            <p:spPr>
              <a:xfrm>
                <a:off x="381000" y="2710993"/>
                <a:ext cx="7467600" cy="2164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Modèle de Bradley-Terry Cooper : la </a:t>
                </a:r>
                <a:r>
                  <a:rPr lang="en-GB" dirty="0" err="1"/>
                  <a:t>probabilité</a:t>
                </a:r>
                <a:r>
                  <a:rPr lang="en-GB" dirty="0"/>
                  <a:t> d’être </a:t>
                </a:r>
                <a:r>
                  <a:rPr lang="en-GB" dirty="0" err="1"/>
                  <a:t>préférée</a:t>
                </a:r>
                <a:r>
                  <a:rPr lang="en-GB" dirty="0"/>
                  <a:t> </a:t>
                </a:r>
                <a:r>
                  <a:rPr lang="en-GB" dirty="0" err="1"/>
                  <a:t>est</a:t>
                </a:r>
                <a:r>
                  <a:rPr lang="en-GB" dirty="0"/>
                  <a:t> </a:t>
                </a:r>
                <a:r>
                  <a:rPr lang="en-GB" dirty="0" err="1"/>
                  <a:t>proportionelle</a:t>
                </a:r>
                <a:r>
                  <a:rPr lang="en-GB" dirty="0"/>
                  <a:t> à </a:t>
                </a:r>
                <a:r>
                  <a:rPr lang="en-GB" dirty="0" err="1"/>
                  <a:t>l’exponentielle</a:t>
                </a:r>
                <a:r>
                  <a:rPr lang="en-GB" dirty="0"/>
                  <a:t> de la “</a:t>
                </a:r>
                <a:r>
                  <a:rPr lang="en-GB" i="1" dirty="0" err="1"/>
                  <a:t>vraie</a:t>
                </a:r>
                <a:r>
                  <a:rPr lang="en-GB" i="1" dirty="0"/>
                  <a:t>” </a:t>
                </a:r>
                <a:r>
                  <a:rPr lang="en-GB" dirty="0"/>
                  <a:t>reward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2400" dirty="0"/>
                  <a:t> </a:t>
                </a:r>
              </a:p>
              <a:p>
                <a:endParaRPr lang="en-GB" dirty="0"/>
              </a:p>
              <a:p>
                <a:r>
                  <a:rPr lang="en-GB" dirty="0"/>
                  <a:t>On peut </a:t>
                </a:r>
                <a:r>
                  <a:rPr lang="en-GB" dirty="0" err="1"/>
                  <a:t>alors</a:t>
                </a:r>
                <a:r>
                  <a:rPr lang="en-GB" dirty="0"/>
                  <a:t> entrainer un reward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dirty="0"/>
                  <a:t> en </a:t>
                </a:r>
                <a:r>
                  <a:rPr lang="en-GB" dirty="0" err="1"/>
                  <a:t>entraînant</a:t>
                </a:r>
                <a:r>
                  <a:rPr lang="en-GB" dirty="0"/>
                  <a:t> un </a:t>
                </a:r>
                <a:r>
                  <a:rPr lang="en-GB" dirty="0" err="1"/>
                  <a:t>tel</a:t>
                </a:r>
                <a:r>
                  <a:rPr lang="en-GB" dirty="0"/>
                  <a:t> </a:t>
                </a:r>
                <a:r>
                  <a:rPr lang="en-GB" dirty="0" err="1"/>
                  <a:t>classifieur</a:t>
                </a:r>
                <a:r>
                  <a:rPr lang="en-GB" dirty="0"/>
                  <a:t> </a:t>
                </a:r>
                <a:r>
                  <a:rPr lang="en-GB" dirty="0" err="1"/>
                  <a:t>binaire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dirty="0"/>
                  <a:t> qui repose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C1CD55-6495-11A9-F13C-CA012FEBB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710993"/>
                <a:ext cx="7467600" cy="2164823"/>
              </a:xfrm>
              <a:prstGeom prst="rect">
                <a:avLst/>
              </a:prstGeom>
              <a:blipFill>
                <a:blip r:embed="rId2"/>
                <a:stretch>
                  <a:fillRect l="-735" t="-1690" b="-25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64AD88-315E-0E40-2291-DDE862520BC0}"/>
                  </a:ext>
                </a:extLst>
              </p:cNvPr>
              <p:cNvSpPr txBox="1"/>
              <p:nvPr/>
            </p:nvSpPr>
            <p:spPr>
              <a:xfrm>
                <a:off x="364435" y="1443706"/>
                <a:ext cx="9677400" cy="723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</a:t>
                </a:r>
                <a:r>
                  <a:rPr lang="en-GB" dirty="0"/>
                  <a:t>our entrainer un reward model, les données </a:t>
                </a:r>
                <a:r>
                  <a:rPr lang="en-GB" dirty="0" err="1"/>
                  <a:t>sont</a:t>
                </a:r>
                <a:r>
                  <a:rPr lang="en-GB" dirty="0"/>
                  <a:t> </a:t>
                </a:r>
                <a:r>
                  <a:rPr lang="en-GB" dirty="0" err="1"/>
                  <a:t>souvent</a:t>
                </a:r>
                <a:r>
                  <a:rPr lang="en-GB" dirty="0"/>
                  <a:t> des </a:t>
                </a:r>
                <a:r>
                  <a:rPr lang="en-GB" i="1" dirty="0" err="1"/>
                  <a:t>préférences</a:t>
                </a:r>
                <a:r>
                  <a:rPr lang="en-GB" dirty="0"/>
                  <a:t> (ou des </a:t>
                </a:r>
                <a:r>
                  <a:rPr lang="en-GB" dirty="0" err="1"/>
                  <a:t>classements</a:t>
                </a:r>
                <a:r>
                  <a:rPr lang="en-GB" dirty="0"/>
                  <a:t>) entre </a:t>
                </a:r>
                <a:r>
                  <a:rPr lang="en-GB" dirty="0" err="1"/>
                  <a:t>plusieurs</a:t>
                </a:r>
                <a:r>
                  <a:rPr lang="en-GB" dirty="0"/>
                  <a:t> </a:t>
                </a:r>
                <a:r>
                  <a:rPr lang="en-GB" dirty="0" err="1"/>
                  <a:t>réponses</a:t>
                </a:r>
                <a:r>
                  <a:rPr lang="en-GB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le prompt,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GB" dirty="0"/>
                  <a:t> la </a:t>
                </a:r>
                <a:r>
                  <a:rPr lang="en-GB" dirty="0" err="1"/>
                  <a:t>réponse</a:t>
                </a:r>
                <a:r>
                  <a:rPr lang="en-GB" dirty="0"/>
                  <a:t> </a:t>
                </a:r>
                <a:r>
                  <a:rPr lang="en-GB" dirty="0" err="1"/>
                  <a:t>préférée</a:t>
                </a:r>
                <a:r>
                  <a:rPr lang="en-GB" dirty="0"/>
                  <a:t>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64AD88-315E-0E40-2291-DDE862520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35" y="1443706"/>
                <a:ext cx="9677400" cy="723147"/>
              </a:xfrm>
              <a:prstGeom prst="rect">
                <a:avLst/>
              </a:prstGeom>
              <a:blipFill>
                <a:blip r:embed="rId3"/>
                <a:stretch>
                  <a:fillRect l="-567" t="-5085" b="-59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6EAA1B3-6198-ACDA-D79B-60FFC1C4CE15}"/>
              </a:ext>
            </a:extLst>
          </p:cNvPr>
          <p:cNvSpPr txBox="1"/>
          <p:nvPr/>
        </p:nvSpPr>
        <p:spPr>
          <a:xfrm>
            <a:off x="8098735" y="2748444"/>
            <a:ext cx="3886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Il </a:t>
            </a:r>
            <a:r>
              <a:rPr lang="en-GB" dirty="0" err="1"/>
              <a:t>existe</a:t>
            </a:r>
            <a:r>
              <a:rPr lang="en-GB" dirty="0"/>
              <a:t> aussi des </a:t>
            </a:r>
            <a:r>
              <a:rPr lang="en-GB" dirty="0" err="1"/>
              <a:t>méthodes</a:t>
            </a:r>
            <a:r>
              <a:rPr lang="en-GB" dirty="0"/>
              <a:t> de RLHF qui </a:t>
            </a:r>
            <a:r>
              <a:rPr lang="en-GB" dirty="0" err="1"/>
              <a:t>n’ont</a:t>
            </a:r>
            <a:r>
              <a:rPr lang="en-GB" dirty="0"/>
              <a:t> pas besoin </a:t>
            </a:r>
            <a:r>
              <a:rPr lang="en-GB" dirty="0" err="1"/>
              <a:t>d’entrainer</a:t>
            </a:r>
            <a:r>
              <a:rPr lang="en-GB" dirty="0"/>
              <a:t> un reward model </a:t>
            </a:r>
            <a:r>
              <a:rPr lang="en-GB" dirty="0" err="1"/>
              <a:t>tel</a:t>
            </a:r>
            <a:r>
              <a:rPr lang="en-GB" dirty="0"/>
              <a:t> que </a:t>
            </a:r>
            <a:r>
              <a:rPr lang="en-GB" dirty="0">
                <a:solidFill>
                  <a:srgbClr val="00B0F0"/>
                </a:solidFill>
              </a:rPr>
              <a:t>Direct Preference Optimization.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9406B5-5880-598C-79EB-E6E7B6E0A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68" y="5448898"/>
            <a:ext cx="9356035" cy="938981"/>
          </a:xfrm>
          <a:prstGeom prst="rect">
            <a:avLst/>
          </a:prstGeom>
        </p:spPr>
      </p:pic>
      <p:cxnSp>
        <p:nvCxnSpPr>
          <p:cNvPr id="2" name="Connector: Curved 1">
            <a:extLst>
              <a:ext uri="{FF2B5EF4-FFF2-40B4-BE49-F238E27FC236}">
                <a16:creationId xmlns:a16="http://schemas.microsoft.com/office/drawing/2014/main" id="{C207D985-3222-FE44-E0CC-F4DF081F9816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5400000">
            <a:off x="7084899" y="2491961"/>
            <a:ext cx="1500125" cy="441374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6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47D1D-0569-D428-4970-656617434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45DD2-6429-EED8-A097-015A15E6073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83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5B2C71C-0C54-737A-63B2-826CAD61B7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RLHF : Pourquoi le choix de PPO/GRPO 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49457-08D9-7930-0450-A8080A4BB715}"/>
              </a:ext>
            </a:extLst>
          </p:cNvPr>
          <p:cNvSpPr txBox="1"/>
          <p:nvPr/>
        </p:nvSpPr>
        <p:spPr>
          <a:xfrm>
            <a:off x="381000" y="1600200"/>
            <a:ext cx="1028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Pourquoi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choix </a:t>
            </a:r>
            <a:r>
              <a:rPr lang="en-GB" dirty="0" err="1"/>
              <a:t>d’algorithmes</a:t>
            </a:r>
            <a:r>
              <a:rPr lang="en-GB" dirty="0"/>
              <a:t> </a:t>
            </a:r>
            <a:r>
              <a:rPr lang="en-GB" dirty="0" err="1"/>
              <a:t>tels</a:t>
            </a:r>
            <a:r>
              <a:rPr lang="en-GB" dirty="0"/>
              <a:t> que PPO ou GRPO pour train les LLM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4134FC-6933-EBAF-05BE-E4F2BCE6AB4F}"/>
                  </a:ext>
                </a:extLst>
              </p:cNvPr>
              <p:cNvSpPr txBox="1"/>
              <p:nvPr/>
            </p:nvSpPr>
            <p:spPr>
              <a:xfrm>
                <a:off x="762000" y="2289555"/>
                <a:ext cx="9982200" cy="2409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dirty="0"/>
                  <a:t>Espace </a:t>
                </a:r>
                <a:r>
                  <a:rPr lang="en-GB" dirty="0" err="1"/>
                  <a:t>d’action</a:t>
                </a:r>
                <a:r>
                  <a:rPr lang="en-GB" dirty="0"/>
                  <a:t> </a:t>
                </a:r>
                <a:r>
                  <a:rPr lang="en-GB" dirty="0" err="1"/>
                  <a:t>fini</a:t>
                </a:r>
                <a:r>
                  <a:rPr lang="en-GB" dirty="0"/>
                  <a:t> : </a:t>
                </a:r>
                <a:r>
                  <a:rPr lang="en-GB" dirty="0" err="1"/>
                  <a:t>empêche</a:t>
                </a:r>
                <a:r>
                  <a:rPr lang="en-GB" dirty="0"/>
                  <a:t> </a:t>
                </a:r>
                <a:r>
                  <a:rPr lang="en-GB" dirty="0" err="1"/>
                  <a:t>certains</a:t>
                </a:r>
                <a:r>
                  <a:rPr lang="en-GB" dirty="0"/>
                  <a:t> algos </a:t>
                </a:r>
                <a:r>
                  <a:rPr lang="en-GB" dirty="0" err="1"/>
                  <a:t>tel</a:t>
                </a:r>
                <a:r>
                  <a:rPr lang="en-GB" dirty="0"/>
                  <a:t> que </a:t>
                </a:r>
                <a:r>
                  <a:rPr lang="en-GB" dirty="0">
                    <a:solidFill>
                      <a:srgbClr val="00B0F0"/>
                    </a:solidFill>
                  </a:rPr>
                  <a:t>SAC, TD3, DDPG</a:t>
                </a:r>
              </a:p>
              <a:p>
                <a:pPr marL="285750" indent="-285750">
                  <a:buFontTx/>
                  <a:buChar char="-"/>
                </a:pPr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Train un LLM </a:t>
                </a:r>
                <a:r>
                  <a:rPr lang="en-GB" dirty="0" err="1"/>
                  <a:t>demande</a:t>
                </a:r>
                <a:r>
                  <a:rPr lang="en-GB" dirty="0"/>
                  <a:t> </a:t>
                </a:r>
                <a:r>
                  <a:rPr lang="en-GB" dirty="0" err="1"/>
                  <a:t>d’utiliser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</a:t>
                </a:r>
                <a:r>
                  <a:rPr lang="en-GB" b="1" dirty="0"/>
                  <a:t>politique</a:t>
                </a:r>
                <a:r>
                  <a:rPr lang="en-GB" dirty="0"/>
                  <a:t> </a:t>
                </a:r>
                <a:r>
                  <a:rPr lang="en-GB" b="1" dirty="0" err="1"/>
                  <a:t>initiale</a:t>
                </a:r>
                <a:r>
                  <a:rPr lang="en-GB" dirty="0"/>
                  <a:t> déjà forte </a:t>
                </a:r>
              </a:p>
              <a:p>
                <a:pPr lvl="1"/>
                <a:r>
                  <a:rPr lang="en-GB" dirty="0">
                    <a:sym typeface="Wingdings" panose="05000000000000000000" pitchFamily="2" charset="2"/>
                  </a:rPr>
                  <a:t>	 </a:t>
                </a:r>
                <a:r>
                  <a:rPr lang="en-GB" dirty="0" err="1">
                    <a:solidFill>
                      <a:srgbClr val="00B050"/>
                    </a:solidFill>
                    <a:sym typeface="Wingdings" panose="05000000000000000000" pitchFamily="2" charset="2"/>
                  </a:rPr>
                  <a:t>permis</a:t>
                </a:r>
                <a:r>
                  <a:rPr lang="en-GB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 par les Policy Gradients (</a:t>
                </a:r>
                <a:r>
                  <a:rPr lang="en-GB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PPO</a:t>
                </a:r>
                <a:r>
                  <a:rPr lang="en-GB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, </a:t>
                </a:r>
                <a:r>
                  <a:rPr lang="en-GB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GRPO</a:t>
                </a:r>
                <a:r>
                  <a:rPr lang="en-GB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, </a:t>
                </a:r>
                <a:r>
                  <a:rPr lang="en-GB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REINFORCE</a:t>
                </a:r>
                <a:r>
                  <a:rPr lang="en-GB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…)</a:t>
                </a:r>
              </a:p>
              <a:p>
                <a:pPr lvl="1"/>
                <a:r>
                  <a:rPr lang="en-GB" dirty="0">
                    <a:sym typeface="Wingdings" panose="05000000000000000000" pitchFamily="2" charset="2"/>
                  </a:rPr>
                  <a:t>	 </a:t>
                </a:r>
                <a:r>
                  <a:rPr lang="en-GB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compliqué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pour </a:t>
                </a:r>
                <a:r>
                  <a:rPr lang="en-GB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une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politique </a:t>
                </a:r>
                <a:r>
                  <a:rPr lang="en-GB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dérivée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GB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d’une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Q-value </a:t>
                </a:r>
                <a:r>
                  <a:rPr lang="en-GB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comme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dans </a:t>
                </a:r>
                <a:r>
                  <a:rPr lang="en-GB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DQN</a:t>
                </a:r>
                <a:r>
                  <a:rPr lang="en-GB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.</a:t>
                </a:r>
              </a:p>
              <a:p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Les Policy Gradients </a:t>
                </a:r>
                <a:r>
                  <a:rPr lang="en-GB" dirty="0" err="1"/>
                  <a:t>maximisent</a:t>
                </a:r>
                <a:r>
                  <a:rPr lang="en-GB" dirty="0"/>
                  <a:t> </a:t>
                </a:r>
                <a:r>
                  <a:rPr lang="en-GB" dirty="0" err="1"/>
                  <a:t>directement</a:t>
                </a:r>
                <a:r>
                  <a:rPr lang="en-GB" dirty="0"/>
                  <a:t> la reward, </a:t>
                </a:r>
                <a:r>
                  <a:rPr lang="en-GB" dirty="0" err="1"/>
                  <a:t>alors</a:t>
                </a:r>
                <a:r>
                  <a:rPr lang="en-GB" dirty="0"/>
                  <a:t> que </a:t>
                </a:r>
                <a:r>
                  <a:rPr lang="en-GB" dirty="0" err="1"/>
                  <a:t>d’autre</a:t>
                </a:r>
                <a:r>
                  <a:rPr lang="en-GB" dirty="0"/>
                  <a:t> </a:t>
                </a:r>
                <a:br>
                  <a:rPr lang="en-GB" dirty="0"/>
                </a:br>
                <a:r>
                  <a:rPr lang="en-GB" dirty="0" err="1"/>
                  <a:t>méthodes</a:t>
                </a:r>
                <a:r>
                  <a:rPr lang="en-GB" dirty="0"/>
                  <a:t> (</a:t>
                </a:r>
                <a:r>
                  <a:rPr lang="en-GB" dirty="0" err="1"/>
                  <a:t>exemple</a:t>
                </a:r>
                <a:r>
                  <a:rPr lang="en-GB" dirty="0"/>
                  <a:t> </a:t>
                </a:r>
                <a:r>
                  <a:rPr lang="en-GB" dirty="0">
                    <a:solidFill>
                      <a:srgbClr val="00B0F0"/>
                    </a:solidFill>
                  </a:rPr>
                  <a:t>SAC</a:t>
                </a:r>
                <a:r>
                  <a:rPr lang="en-GB" dirty="0"/>
                  <a:t> 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fr-FR" dirty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fr-FR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) passent par la Q-value.</a:t>
                </a:r>
                <a:endParaRPr lang="en-GB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4134FC-6933-EBAF-05BE-E4F2BCE6A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289555"/>
                <a:ext cx="9982200" cy="2409442"/>
              </a:xfrm>
              <a:prstGeom prst="rect">
                <a:avLst/>
              </a:prstGeom>
              <a:blipFill>
                <a:blip r:embed="rId2"/>
                <a:stretch>
                  <a:fillRect l="-488" t="-15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DB3718-AFC0-599C-6BBD-473E82280873}"/>
                  </a:ext>
                </a:extLst>
              </p:cNvPr>
              <p:cNvSpPr txBox="1"/>
              <p:nvPr/>
            </p:nvSpPr>
            <p:spPr>
              <a:xfrm>
                <a:off x="381000" y="5638800"/>
                <a:ext cx="10439400" cy="671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Note : le RLHF </a:t>
                </a:r>
                <a:r>
                  <a:rPr lang="en-GB" dirty="0" err="1"/>
                  <a:t>demande</a:t>
                </a:r>
                <a:r>
                  <a:rPr lang="en-GB" dirty="0"/>
                  <a:t> </a:t>
                </a:r>
                <a:r>
                  <a:rPr lang="en-GB" dirty="0" err="1"/>
                  <a:t>souvent</a:t>
                </a:r>
                <a:r>
                  <a:rPr lang="en-GB" dirty="0"/>
                  <a:t> </a:t>
                </a:r>
                <a:r>
                  <a:rPr lang="en-GB" dirty="0" err="1"/>
                  <a:t>d’entrainer</a:t>
                </a:r>
                <a:r>
                  <a:rPr lang="en-GB" dirty="0"/>
                  <a:t> tout de </a:t>
                </a:r>
                <a:r>
                  <a:rPr lang="en-GB" dirty="0" err="1"/>
                  <a:t>même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state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GB" dirty="0"/>
                  <a:t>. En general,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sont</a:t>
                </a:r>
                <a:r>
                  <a:rPr lang="en-GB" dirty="0"/>
                  <a:t> des LM </a:t>
                </a:r>
                <a:r>
                  <a:rPr lang="en-GB" dirty="0" err="1"/>
                  <a:t>initialement</a:t>
                </a:r>
                <a:r>
                  <a:rPr lang="en-GB" dirty="0"/>
                  <a:t> </a:t>
                </a:r>
                <a:r>
                  <a:rPr lang="en-GB" dirty="0" err="1"/>
                  <a:t>identiques</a:t>
                </a:r>
                <a:r>
                  <a:rPr lang="en-GB" dirty="0"/>
                  <a:t> et de </a:t>
                </a:r>
                <a:r>
                  <a:rPr lang="en-GB" dirty="0" err="1"/>
                  <a:t>de</a:t>
                </a:r>
                <a:r>
                  <a:rPr lang="en-GB" dirty="0"/>
                  <a:t> </a:t>
                </a:r>
                <a:r>
                  <a:rPr lang="en-GB" dirty="0" err="1"/>
                  <a:t>tailles</a:t>
                </a:r>
                <a:r>
                  <a:rPr lang="en-GB" dirty="0"/>
                  <a:t> bien plus petites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GB" dirty="0"/>
                  <a:t> (ex : 6B vs 175B parameters, </a:t>
                </a:r>
                <a:r>
                  <a:rPr lang="en-GB" dirty="0" err="1"/>
                  <a:t>InstructGPT</a:t>
                </a:r>
                <a:r>
                  <a:rPr lang="en-GB" dirty="0"/>
                  <a:t>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DB3718-AFC0-599C-6BBD-473E82280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638800"/>
                <a:ext cx="10439400" cy="671081"/>
              </a:xfrm>
              <a:prstGeom prst="rect">
                <a:avLst/>
              </a:prstGeom>
              <a:blipFill>
                <a:blip r:embed="rId3"/>
                <a:stretch>
                  <a:fillRect l="-526" t="-3636"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1691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39150-4EB0-1800-7D11-92648AB627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84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7A993F5-9A29-438E-4FD6-6E00C50BB98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RLHF : </a:t>
            </a:r>
            <a:r>
              <a:rPr lang="fr-FR" sz="4300" kern="0" dirty="0" err="1"/>
              <a:t>Reward</a:t>
            </a:r>
            <a:r>
              <a:rPr lang="fr-FR" sz="4300" kern="0" dirty="0"/>
              <a:t> hacking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76C03-5604-197E-EACD-79B1F7EA4C74}"/>
              </a:ext>
            </a:extLst>
          </p:cNvPr>
          <p:cNvSpPr txBox="1"/>
          <p:nvPr/>
        </p:nvSpPr>
        <p:spPr>
          <a:xfrm>
            <a:off x="4800600" y="6096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Sycophantie</a:t>
            </a:r>
            <a:r>
              <a:rPr lang="en-GB" dirty="0"/>
              <a:t>, </a:t>
            </a:r>
            <a:r>
              <a:rPr lang="en-GB" dirty="0" err="1"/>
              <a:t>cherche</a:t>
            </a:r>
            <a:r>
              <a:rPr lang="en-GB" dirty="0"/>
              <a:t> à donner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réponse</a:t>
            </a:r>
            <a:r>
              <a:rPr lang="en-GB" dirty="0"/>
              <a:t> tout le temps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99177A-6F41-558A-F5CF-6837E07106D9}"/>
                  </a:ext>
                </a:extLst>
              </p:cNvPr>
              <p:cNvSpPr txBox="1"/>
              <p:nvPr/>
            </p:nvSpPr>
            <p:spPr>
              <a:xfrm>
                <a:off x="609600" y="1597920"/>
                <a:ext cx="7848600" cy="2911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u="sng" dirty="0"/>
                  <a:t>Loi de </a:t>
                </a:r>
                <a:r>
                  <a:rPr lang="fr-FR" u="sng" dirty="0" err="1"/>
                  <a:t>Goodhart</a:t>
                </a:r>
                <a:r>
                  <a:rPr lang="fr-FR" u="sng" dirty="0"/>
                  <a:t> </a:t>
                </a:r>
                <a:r>
                  <a:rPr lang="fr-FR" dirty="0"/>
                  <a:t>: « Quand une mesure devient un objectif, elle cesse d'être une bonne mesure. »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ym typeface="Wingdings" panose="05000000000000000000" pitchFamily="2" charset="2"/>
                  </a:rPr>
                  <a:t>Maximiser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dirty="0"/>
                  <a:t> à </a:t>
                </a:r>
                <a:r>
                  <a:rPr lang="en-GB" dirty="0" err="1"/>
                  <a:t>l’excès</a:t>
                </a:r>
                <a:r>
                  <a:rPr lang="en-GB" dirty="0"/>
                  <a:t> </a:t>
                </a:r>
                <a:r>
                  <a:rPr lang="en-GB" dirty="0" err="1"/>
                  <a:t>amène</a:t>
                </a:r>
                <a:r>
                  <a:rPr lang="en-GB" dirty="0"/>
                  <a:t> à des </a:t>
                </a:r>
                <a:r>
                  <a:rPr lang="en-GB" dirty="0" err="1"/>
                  <a:t>complétions</a:t>
                </a:r>
                <a:r>
                  <a:rPr lang="en-GB" dirty="0"/>
                  <a:t> qui </a:t>
                </a:r>
                <a:r>
                  <a:rPr lang="en-GB" dirty="0" err="1"/>
                  <a:t>semblent</a:t>
                </a:r>
                <a:r>
                  <a:rPr lang="en-GB" dirty="0"/>
                  <a:t> bonne au reward model en </a:t>
                </a:r>
                <a:r>
                  <a:rPr lang="en-GB" dirty="0" err="1"/>
                  <a:t>exploitant</a:t>
                </a:r>
                <a:r>
                  <a:rPr lang="en-GB" dirty="0"/>
                  <a:t> </a:t>
                </a:r>
                <a:r>
                  <a:rPr lang="en-GB" dirty="0" err="1"/>
                  <a:t>ses</a:t>
                </a:r>
                <a:r>
                  <a:rPr lang="en-GB" dirty="0"/>
                  <a:t> </a:t>
                </a:r>
                <a:r>
                  <a:rPr lang="en-GB" dirty="0" err="1"/>
                  <a:t>failles</a:t>
                </a:r>
                <a:r>
                  <a:rPr lang="en-GB" dirty="0"/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en-GB" dirty="0"/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entrainé</a:t>
                </a:r>
                <a:r>
                  <a:rPr lang="en-GB" dirty="0"/>
                  <a:t> sur</a:t>
                </a:r>
                <a:r>
                  <a:rPr lang="fr-FR" spc="-5" dirty="0">
                    <a:cs typeface="Cambria Math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pc="-5">
                        <a:latin typeface="Cambria Math" panose="02040503050406030204" pitchFamily="18" charset="0"/>
                        <a:cs typeface="Cambria Math"/>
                      </a:rPr>
                      <m:t>𝐿𝐿</m:t>
                    </m:r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  <m:t>𝑀</m:t>
                        </m:r>
                      </m:e>
                      <m:sub>
                        <m:r>
                          <a:rPr lang="fr-FR" b="0" i="1" spc="-5" smtClean="0">
                            <a:latin typeface="Cambria Math" panose="02040503050406030204" pitchFamily="18" charset="0"/>
                            <a:cs typeface="Cambria Math"/>
                          </a:rPr>
                          <m:t>𝑆𝐹𝑇</m:t>
                        </m:r>
                      </m:sub>
                    </m:sSub>
                  </m:oMath>
                </a14:m>
                <a:r>
                  <a:rPr lang="en-GB" dirty="0"/>
                  <a:t> : </a:t>
                </a:r>
                <a:r>
                  <a:rPr lang="en-GB" dirty="0" err="1"/>
                  <a:t>imprécisions</a:t>
                </a:r>
                <a:r>
                  <a:rPr lang="en-GB" dirty="0"/>
                  <a:t> </a:t>
                </a:r>
                <a:r>
                  <a:rPr lang="en-GB" dirty="0" err="1"/>
                  <a:t>si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𝑅𝐿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s’éloigne</a:t>
                </a:r>
                <a:r>
                  <a:rPr lang="en-GB" dirty="0"/>
                  <a:t> de </a:t>
                </a:r>
                <a14:m>
                  <m:oMath xmlns:m="http://schemas.openxmlformats.org/officeDocument/2006/math">
                    <m:r>
                      <a:rPr lang="fr-FR" i="1" spc="-5">
                        <a:latin typeface="Cambria Math" panose="02040503050406030204" pitchFamily="18" charset="0"/>
                        <a:cs typeface="Cambria Math"/>
                      </a:rPr>
                      <m:t>𝐿𝐿</m:t>
                    </m:r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 panose="02040503050406030204" pitchFamily="18" charset="0"/>
                            <a:cs typeface="Cambria Math"/>
                          </a:rPr>
                          <m:t>𝑀</m:t>
                        </m:r>
                      </m:e>
                      <m:sub>
                        <m:r>
                          <a:rPr lang="fr-FR" b="0" i="1" spc="-5" smtClean="0">
                            <a:latin typeface="Cambria Math" panose="02040503050406030204" pitchFamily="18" charset="0"/>
                            <a:cs typeface="Cambria Math"/>
                          </a:rPr>
                          <m:t>𝑆𝐹𝑇</m:t>
                        </m:r>
                      </m:sub>
                    </m:sSub>
                  </m:oMath>
                </a14:m>
                <a:endParaRPr lang="en-GB" dirty="0"/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en-GB" dirty="0"/>
              </a:p>
              <a:p>
                <a:r>
                  <a:rPr lang="en-GB" dirty="0"/>
                  <a:t>Solution : human in the loop, co-training du LLM et du reward model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99177A-6F41-558A-F5CF-6837E071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597920"/>
                <a:ext cx="7848600" cy="2911823"/>
              </a:xfrm>
              <a:prstGeom prst="rect">
                <a:avLst/>
              </a:prstGeom>
              <a:blipFill>
                <a:blip r:embed="rId2"/>
                <a:stretch>
                  <a:fillRect l="-621" t="-1046" b="-23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5060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DAFD9-3B1E-2C65-25F7-491BBFAEB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970AE-605C-A462-9571-4BF8BB2384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85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FEB78CA-4ED9-1942-A019-304E56E9148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Cadre du RL pour les </a:t>
            </a:r>
            <a:r>
              <a:rPr lang="fr-FR" sz="4300" kern="0" dirty="0" err="1"/>
              <a:t>LLMs</a:t>
            </a:r>
            <a:r>
              <a:rPr lang="fr-FR" sz="4300" kern="0" dirty="0"/>
              <a:t> : exemple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22FD7-477E-1FDC-6DEF-47A1BDE9D62E}"/>
              </a:ext>
            </a:extLst>
          </p:cNvPr>
          <p:cNvSpPr txBox="1"/>
          <p:nvPr/>
        </p:nvSpPr>
        <p:spPr>
          <a:xfrm>
            <a:off x="2895600" y="4132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couteux</a:t>
            </a:r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3E1CFF-4B01-7E79-F6C8-9371B2099275}"/>
              </a:ext>
            </a:extLst>
          </p:cNvPr>
          <p:cNvSpPr/>
          <p:nvPr/>
        </p:nvSpPr>
        <p:spPr>
          <a:xfrm>
            <a:off x="897060" y="1840468"/>
            <a:ext cx="2359662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Prompt : « Combien font 2+2 ? »</a:t>
            </a:r>
            <a:endParaRPr lang="en-GB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62E4C88-5390-D3A2-858B-B21A3BF47DFC}"/>
              </a:ext>
            </a:extLst>
          </p:cNvPr>
          <p:cNvSpPr/>
          <p:nvPr/>
        </p:nvSpPr>
        <p:spPr>
          <a:xfrm>
            <a:off x="3505200" y="2072626"/>
            <a:ext cx="205740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B88C38-1B8F-19DE-4660-DAFEB44CD78E}"/>
              </a:ext>
            </a:extLst>
          </p:cNvPr>
          <p:cNvSpPr/>
          <p:nvPr/>
        </p:nvSpPr>
        <p:spPr>
          <a:xfrm>
            <a:off x="3886200" y="1470059"/>
            <a:ext cx="1219200" cy="4751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LLM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3B3D74-F696-1CD4-DC04-AC3DD8BF15F9}"/>
              </a:ext>
            </a:extLst>
          </p:cNvPr>
          <p:cNvSpPr/>
          <p:nvPr/>
        </p:nvSpPr>
        <p:spPr>
          <a:xfrm>
            <a:off x="5811078" y="1840468"/>
            <a:ext cx="1961322" cy="8845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Answer</a:t>
            </a:r>
            <a:r>
              <a:rPr lang="fr-FR" dirty="0"/>
              <a:t> : « Cela fait 4. »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9434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4339-906E-A065-A6F5-CF4A390B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CB892-0AF6-7A07-6DA6-2152E3BCA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CD320-4410-2E9F-15A3-3B55B2EE1F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252BD-CAA7-5E07-19F1-8C72DBB3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707"/>
            <a:ext cx="12192000" cy="55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526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0214A97-0B64-987F-E832-D740CFC9676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Pour aller plus loin : les librairies de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0C569-F0E1-4A7C-400F-647B42588419}"/>
              </a:ext>
            </a:extLst>
          </p:cNvPr>
          <p:cNvSpPr txBox="1"/>
          <p:nvPr/>
        </p:nvSpPr>
        <p:spPr>
          <a:xfrm>
            <a:off x="376518" y="1600200"/>
            <a:ext cx="268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Pour les environnements : </a:t>
            </a:r>
            <a:endParaRPr lang="en-US" dirty="0"/>
          </a:p>
        </p:txBody>
      </p:sp>
      <p:pic>
        <p:nvPicPr>
          <p:cNvPr id="1026" name="Picture 2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917107A4-98A3-5EF9-C47E-E2659562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195125"/>
            <a:ext cx="2057400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8581D6-2EB2-77C8-F9C7-0D9A253A3EAC}"/>
              </a:ext>
            </a:extLst>
          </p:cNvPr>
          <p:cNvSpPr txBox="1"/>
          <p:nvPr/>
        </p:nvSpPr>
        <p:spPr>
          <a:xfrm>
            <a:off x="381000" y="2347269"/>
            <a:ext cx="1721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Pour les agents :</a:t>
            </a:r>
            <a:endParaRPr lang="en-US" dirty="0"/>
          </a:p>
        </p:txBody>
      </p:sp>
      <p:pic>
        <p:nvPicPr>
          <p:cNvPr id="1028" name="Picture 4" descr="Model-based Reinforcement Learning with Ray RLlib | by Michael Luo |  Distributed Computing with Ray | Medium">
            <a:extLst>
              <a:ext uri="{FF2B5EF4-FFF2-40B4-BE49-F238E27FC236}">
                <a16:creationId xmlns:a16="http://schemas.microsoft.com/office/drawing/2014/main" id="{5859B791-11AD-F554-4D79-0F5B113F6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846" y="4781658"/>
            <a:ext cx="1219200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ble Baselines3 ベータ版｜npaka｜note">
            <a:extLst>
              <a:ext uri="{FF2B5EF4-FFF2-40B4-BE49-F238E27FC236}">
                <a16:creationId xmlns:a16="http://schemas.microsoft.com/office/drawing/2014/main" id="{FADCCD0E-8B46-4242-4EFD-C203F1FC7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8" t="-1" r="22223" b="451"/>
          <a:stretch/>
        </p:blipFill>
        <p:spPr bwMode="auto">
          <a:xfrm>
            <a:off x="2479049" y="3522068"/>
            <a:ext cx="1219200" cy="107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45593B-AAC6-6829-71EE-2D277B28854D}"/>
              </a:ext>
            </a:extLst>
          </p:cNvPr>
          <p:cNvSpPr txBox="1"/>
          <p:nvPr/>
        </p:nvSpPr>
        <p:spPr>
          <a:xfrm>
            <a:off x="3822614" y="3511382"/>
            <a:ext cx="5258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StableBaselines3 :</a:t>
            </a:r>
          </a:p>
          <a:p>
            <a:pPr marL="285750" indent="-285750">
              <a:buFontTx/>
              <a:buChar char="-"/>
            </a:pPr>
            <a:r>
              <a:rPr lang="fr-FR" dirty="0"/>
              <a:t>(Relativement) simple, modulaire, efficace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Adapté</a:t>
            </a:r>
            <a:r>
              <a:rPr lang="en-US" dirty="0"/>
              <a:t> aux </a:t>
            </a:r>
            <a:r>
              <a:rPr lang="en-US" dirty="0" err="1"/>
              <a:t>débutant</a:t>
            </a:r>
            <a:r>
              <a:rPr lang="en-US" dirty="0"/>
              <a:t> dans le RL </a:t>
            </a:r>
            <a:r>
              <a:rPr lang="en-US" dirty="0" err="1"/>
              <a:t>en</a:t>
            </a:r>
            <a:r>
              <a:rPr lang="en-US" dirty="0"/>
              <a:t> pratique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704A06-08E3-4803-8A79-FA0179FF2B26}"/>
              </a:ext>
            </a:extLst>
          </p:cNvPr>
          <p:cNvSpPr txBox="1"/>
          <p:nvPr/>
        </p:nvSpPr>
        <p:spPr>
          <a:xfrm>
            <a:off x="3810000" y="4755753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RLlib</a:t>
            </a:r>
            <a:r>
              <a:rPr lang="fr-FR" u="sng" dirty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Compatible avec multi-agent et hiérarchique</a:t>
            </a:r>
          </a:p>
          <a:p>
            <a:pPr marL="285750" indent="-285750">
              <a:buFontTx/>
              <a:buChar char="-"/>
            </a:pPr>
            <a:r>
              <a:rPr lang="fr-FR" dirty="0"/>
              <a:t>Scalable (construit sur Ray, librairie de parallélisation)</a:t>
            </a:r>
          </a:p>
          <a:p>
            <a:pPr marL="285750" indent="-285750">
              <a:buFontTx/>
              <a:buChar char="-"/>
            </a:pPr>
            <a:r>
              <a:rPr lang="fr-FR" dirty="0"/>
              <a:t>Avancé, à privilégier pour les gros projets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07348-50BE-BF84-B767-745CF4103402}"/>
              </a:ext>
            </a:extLst>
          </p:cNvPr>
          <p:cNvSpPr txBox="1"/>
          <p:nvPr/>
        </p:nvSpPr>
        <p:spPr>
          <a:xfrm>
            <a:off x="237410" y="6192124"/>
            <a:ext cx="6352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D’autres librairies : ML agent (</a:t>
            </a:r>
            <a:r>
              <a:rPr lang="fr-FR" dirty="0" err="1"/>
              <a:t>Unity</a:t>
            </a:r>
            <a:r>
              <a:rPr lang="fr-FR" dirty="0"/>
              <a:t>), OpenAI </a:t>
            </a:r>
            <a:r>
              <a:rPr lang="fr-FR" dirty="0" err="1"/>
              <a:t>Baselines</a:t>
            </a:r>
            <a:r>
              <a:rPr lang="fr-FR" dirty="0"/>
              <a:t>, </a:t>
            </a:r>
            <a:r>
              <a:rPr lang="fr-FR" dirty="0" err="1"/>
              <a:t>KerasRL</a:t>
            </a:r>
            <a:r>
              <a:rPr lang="fr-FR" dirty="0"/>
              <a:t> …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A3E806-9013-3235-9685-D0D9F9722B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A14B6-6F6D-E89A-E667-3C985123B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247" y="2260385"/>
            <a:ext cx="1029911" cy="1013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B94FF2-29C7-CF59-BC7A-B82A77569B68}"/>
              </a:ext>
            </a:extLst>
          </p:cNvPr>
          <p:cNvSpPr txBox="1"/>
          <p:nvPr/>
        </p:nvSpPr>
        <p:spPr>
          <a:xfrm>
            <a:off x="3822614" y="2260385"/>
            <a:ext cx="6159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CleanRL</a:t>
            </a:r>
            <a:r>
              <a:rPr lang="fr-FR" u="sng" dirty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/>
              <a:t>Très simple, le code des algorithmes est en single-file</a:t>
            </a:r>
          </a:p>
          <a:p>
            <a:pPr marL="285750" indent="-285750">
              <a:buFontTx/>
              <a:buChar char="-"/>
            </a:pPr>
            <a:r>
              <a:rPr lang="fr-FR" dirty="0"/>
              <a:t>Adapté aux débutant dans la recherche en 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040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53ACC15-F11E-F0F1-95D4-83611E4C618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Pour aller plus loin : ressources en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DF09C-1805-7AE9-AE76-C4A6B95A0F8D}"/>
              </a:ext>
            </a:extLst>
          </p:cNvPr>
          <p:cNvSpPr txBox="1"/>
          <p:nvPr/>
        </p:nvSpPr>
        <p:spPr>
          <a:xfrm>
            <a:off x="533400" y="1573890"/>
            <a:ext cx="9448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fr-FR" dirty="0"/>
              <a:t>Cours de DeepMind 2021 sur le RL : </a:t>
            </a:r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https://dpmd.ai/DeepMindxUCL21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effectLst/>
                <a:latin typeface="Roboto" panose="02000000000000000000" pitchFamily="2" charset="0"/>
                <a:hlinkClick r:id="rId3"/>
              </a:rPr>
              <a:t>Playing Atari with Deep Reinforcement Learning, DeepMind, 2013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/>
              <a:t>Spinning Up (</a:t>
            </a:r>
            <a:r>
              <a:rPr lang="en-US" dirty="0" err="1"/>
              <a:t>ressource</a:t>
            </a:r>
            <a:r>
              <a:rPr lang="en-US" dirty="0"/>
              <a:t> educative pour </a:t>
            </a:r>
            <a:r>
              <a:rPr lang="en-US" dirty="0" err="1"/>
              <a:t>ceux</a:t>
            </a:r>
            <a:r>
              <a:rPr lang="en-US" dirty="0"/>
              <a:t> </a:t>
            </a:r>
            <a:r>
              <a:rPr lang="en-US" dirty="0" err="1"/>
              <a:t>voulant</a:t>
            </a:r>
            <a:r>
              <a:rPr lang="en-US" dirty="0"/>
              <a:t> </a:t>
            </a:r>
            <a:r>
              <a:rPr lang="en-US" dirty="0" err="1"/>
              <a:t>apprendre</a:t>
            </a:r>
            <a:r>
              <a:rPr lang="en-US" dirty="0"/>
              <a:t> le RL) : </a:t>
            </a:r>
          </a:p>
          <a:p>
            <a:r>
              <a:rPr lang="en-US" dirty="0">
                <a:hlinkClick r:id="rId4"/>
              </a:rPr>
              <a:t>https://spinningup.openai.com/en/latest/</a:t>
            </a:r>
            <a:endParaRPr lang="en-US" dirty="0"/>
          </a:p>
          <a:p>
            <a:r>
              <a:rPr lang="en-US" sz="1600" dirty="0">
                <a:latin typeface="Roboto" panose="02000000000000000000" pitchFamily="2" charset="0"/>
              </a:rPr>
              <a:t>Blog de Lilian Weng sur le RL: </a:t>
            </a:r>
            <a:r>
              <a:rPr lang="en-US" dirty="0">
                <a:latin typeface="Roboto" panose="02000000000000000000" pitchFamily="2" charset="0"/>
                <a:hlinkClick r:id="rId5"/>
              </a:rPr>
              <a:t>https://lilianweng.github.io</a:t>
            </a:r>
            <a:endParaRPr lang="en-US" dirty="0"/>
          </a:p>
          <a:p>
            <a:r>
              <a:rPr lang="en-US" b="0" i="0" dirty="0">
                <a:effectLst/>
              </a:rPr>
              <a:t>Value-based RL basics : </a:t>
            </a:r>
            <a:r>
              <a:rPr lang="en-US" b="0" i="0" dirty="0">
                <a:effectLst/>
                <a:latin typeface="Roboto" panose="02000000000000000000" pitchFamily="2" charset="0"/>
                <a:hlinkClick r:id="rId6"/>
              </a:rPr>
              <a:t>Medium article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/>
              <a:t>Policy-based RL basics : </a:t>
            </a:r>
            <a:r>
              <a:rPr lang="en-US" dirty="0">
                <a:latin typeface="Roboto" panose="02000000000000000000" pitchFamily="2" charset="0"/>
                <a:hlinkClick r:id="rId7"/>
              </a:rPr>
              <a:t>Medium article</a:t>
            </a:r>
            <a:endParaRPr lang="en-US" dirty="0">
              <a:latin typeface="Roboto" panose="02000000000000000000" pitchFamily="2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4FD18-8001-1086-4C84-89ECEA664C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20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572000" y="2479058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Fin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Des questions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6298E-C147-D0C5-B711-D699EBDB3B7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7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gain futur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634EE8-AA4B-71CD-2124-90BB5ACC8771}"/>
                  </a:ext>
                </a:extLst>
              </p:cNvPr>
              <p:cNvSpPr txBox="1"/>
              <p:nvPr/>
            </p:nvSpPr>
            <p:spPr>
              <a:xfrm>
                <a:off x="8169479" y="1996180"/>
                <a:ext cx="182962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634EE8-AA4B-71CD-2124-90BB5ACC8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479" y="1996180"/>
                <a:ext cx="1829627" cy="11431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54877-AABD-89B0-3C5B-7861CF71525B}"/>
                  </a:ext>
                </a:extLst>
              </p:cNvPr>
              <p:cNvSpPr txBox="1"/>
              <p:nvPr/>
            </p:nvSpPr>
            <p:spPr>
              <a:xfrm>
                <a:off x="7714254" y="1626848"/>
                <a:ext cx="328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/>
                  <a:t>But</a:t>
                </a:r>
                <a:r>
                  <a:rPr lang="fr-FR" dirty="0"/>
                  <a:t> : maximiser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54877-AABD-89B0-3C5B-7861CF715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254" y="1626848"/>
                <a:ext cx="3280963" cy="369332"/>
              </a:xfrm>
              <a:prstGeom prst="rect">
                <a:avLst/>
              </a:prstGeom>
              <a:blipFill>
                <a:blip r:embed="rId7"/>
                <a:stretch>
                  <a:fillRect l="-1484" t="-10000" r="-55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A065B2E-D56F-E707-4B37-67D18EDC71F2}"/>
              </a:ext>
            </a:extLst>
          </p:cNvPr>
          <p:cNvSpPr/>
          <p:nvPr/>
        </p:nvSpPr>
        <p:spPr>
          <a:xfrm>
            <a:off x="7677583" y="1626848"/>
            <a:ext cx="3206894" cy="1689705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99C71-313C-2CDC-BB0C-D94E40421B3F}"/>
                  </a:ext>
                </a:extLst>
              </p:cNvPr>
              <p:cNvSpPr txBox="1"/>
              <p:nvPr/>
            </p:nvSpPr>
            <p:spPr>
              <a:xfrm>
                <a:off x="7622017" y="3618334"/>
                <a:ext cx="401692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Pour Mario : 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b="0" i="1" dirty="0">
                    <a:latin typeface="Cambria Math" panose="02040503050406030204" pitchFamily="18" charset="0"/>
                  </a:rPr>
                  <a:t> </a:t>
                </a:r>
                <a:r>
                  <a:rPr lang="fr-FR" b="0" dirty="0">
                    <a:latin typeface="Cambria Math" panose="02040503050406030204" pitchFamily="18" charset="0"/>
                  </a:rPr>
                  <a:t>avancement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fr-FR" dirty="0">
                    <a:latin typeface="Cambria Math" panose="02040503050406030204" pitchFamily="18" charset="0"/>
                  </a:rPr>
                  <a:t>avancement futur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99C71-313C-2CDC-BB0C-D94E40421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17" y="3618334"/>
                <a:ext cx="4016920" cy="923330"/>
              </a:xfrm>
              <a:prstGeom prst="rect">
                <a:avLst/>
              </a:prstGeom>
              <a:blipFill>
                <a:blip r:embed="rId8"/>
                <a:stretch>
                  <a:fillRect l="-1214" t="-3974" b="-8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733DE3-2017-A73E-3796-B0344A33B99A}"/>
                  </a:ext>
                </a:extLst>
              </p:cNvPr>
              <p:cNvSpPr txBox="1"/>
              <p:nvPr/>
            </p:nvSpPr>
            <p:spPr>
              <a:xfrm>
                <a:off x="7622017" y="5517300"/>
                <a:ext cx="4066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/>
                  <a:t>Objectif</a:t>
                </a:r>
                <a:r>
                  <a:rPr lang="fr-FR" dirty="0"/>
                  <a:t> : Trouver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733DE3-2017-A73E-3796-B0344A33B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17" y="5517300"/>
                <a:ext cx="4066498" cy="369332"/>
              </a:xfrm>
              <a:prstGeom prst="rect">
                <a:avLst/>
              </a:prstGeom>
              <a:blipFill>
                <a:blip r:embed="rId9"/>
                <a:stretch>
                  <a:fillRect l="-119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42DEF-20A4-32ED-1E74-2784429F97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7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24" grpId="0"/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88B7F361-A9F6-C05E-B835-226C3AB87A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Sources et ressources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4AB63-EB54-CFA9-FAFD-1FF8F3632B85}"/>
              </a:ext>
            </a:extLst>
          </p:cNvPr>
          <p:cNvSpPr txBox="1"/>
          <p:nvPr/>
        </p:nvSpPr>
        <p:spPr>
          <a:xfrm>
            <a:off x="762000" y="1676400"/>
            <a:ext cx="86731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GitHub formation (slides &amp; code) : </a:t>
            </a:r>
            <a:r>
              <a:rPr lang="fr-FR" dirty="0">
                <a:hlinkClick r:id="rId2"/>
              </a:rPr>
              <a:t>github.com/</a:t>
            </a:r>
            <a:r>
              <a:rPr lang="fr-FR" dirty="0" err="1">
                <a:hlinkClick r:id="rId2"/>
              </a:rPr>
              <a:t>tboulet</a:t>
            </a:r>
            <a:r>
              <a:rPr lang="fr-FR" dirty="0">
                <a:hlinkClick r:id="rId2"/>
              </a:rPr>
              <a:t>/Formation-Reinforcement-Learning</a:t>
            </a:r>
            <a:endParaRPr lang="fr-FR" dirty="0"/>
          </a:p>
          <a:p>
            <a:endParaRPr lang="fr-FR" dirty="0"/>
          </a:p>
          <a:p>
            <a:r>
              <a:rPr lang="en-US" dirty="0"/>
              <a:t>Intro</a:t>
            </a:r>
            <a:r>
              <a:rPr lang="fr-FR" dirty="0"/>
              <a:t> au RL d’OpenAI : </a:t>
            </a:r>
            <a:r>
              <a:rPr lang="fr-FR" dirty="0">
                <a:hlinkClick r:id="rId3"/>
              </a:rPr>
              <a:t>https://spinningup.openai.com/en/latest/spinningup/rl_intro.html</a:t>
            </a:r>
            <a:endParaRPr lang="fr-FR" dirty="0"/>
          </a:p>
          <a:p>
            <a:endParaRPr lang="fr-FR" dirty="0"/>
          </a:p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fr-FR" dirty="0"/>
              <a:t>Cours de DeepMind 2021 sur le RL : </a:t>
            </a:r>
            <a:r>
              <a:rPr lang="en-US" b="0" i="0" dirty="0">
                <a:effectLst/>
                <a:latin typeface="Roboto" panose="02000000000000000000" pitchFamily="2" charset="0"/>
                <a:hlinkClick r:id="rId4"/>
              </a:rPr>
              <a:t>https://dpmd.ai/DeepMindxUCL21</a:t>
            </a:r>
            <a:endParaRPr lang="fr-FR" dirty="0"/>
          </a:p>
          <a:p>
            <a:r>
              <a:rPr lang="en-US" sz="1600" dirty="0">
                <a:latin typeface="Roboto" panose="02000000000000000000" pitchFamily="2" charset="0"/>
              </a:rPr>
              <a:t>Blog de Lilian Weng : </a:t>
            </a:r>
            <a:r>
              <a:rPr lang="en-US" dirty="0">
                <a:latin typeface="Roboto" panose="02000000000000000000" pitchFamily="2" charset="0"/>
                <a:hlinkClick r:id="rId5"/>
              </a:rPr>
              <a:t>https://lilianweng.github.io</a:t>
            </a:r>
            <a:endParaRPr lang="en-US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55FE4A-0823-A097-7E73-4AF0874360C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107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313" y="-23187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Annexe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C434A-E0E3-1282-649F-75556B2B05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446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 par Importance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C366E-65FA-4990-93DF-8BC946FF8849}"/>
                  </a:ext>
                </a:extLst>
              </p:cNvPr>
              <p:cNvSpPr txBox="1"/>
              <p:nvPr/>
            </p:nvSpPr>
            <p:spPr>
              <a:xfrm>
                <a:off x="457201" y="1600200"/>
                <a:ext cx="1158239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Il est possible de transformer un algo on-policy en un algorithme off-policy si on connaît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fr-FR" b="0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C00000"/>
                    </a:solidFill>
                  </a:rPr>
                  <a:t>Importance Sampling </a:t>
                </a:r>
                <a:r>
                  <a:rPr lang="fr-FR" dirty="0"/>
                  <a:t>: estimer l’espérance d’une distribution à partir d’échantillon issus d’une distribution différente :</a:t>
                </a:r>
              </a:p>
              <a:p>
                <a:endParaRPr lang="fr-FR" dirty="0"/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C366E-65FA-4990-93DF-8BC946FF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600200"/>
                <a:ext cx="11582399" cy="1477328"/>
              </a:xfrm>
              <a:prstGeom prst="rect">
                <a:avLst/>
              </a:prstGeom>
              <a:blipFill>
                <a:blip r:embed="rId3"/>
                <a:stretch>
                  <a:fillRect l="-421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eft Brace 27">
            <a:extLst>
              <a:ext uri="{FF2B5EF4-FFF2-40B4-BE49-F238E27FC236}">
                <a16:creationId xmlns:a16="http://schemas.microsoft.com/office/drawing/2014/main" id="{D59E25C8-484D-674D-A36E-AE145D462640}"/>
              </a:ext>
            </a:extLst>
          </p:cNvPr>
          <p:cNvSpPr/>
          <p:nvPr/>
        </p:nvSpPr>
        <p:spPr>
          <a:xfrm rot="16200000">
            <a:off x="7678569" y="6781390"/>
            <a:ext cx="251259" cy="6731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2B631-C81A-D824-9A2D-C80195285882}"/>
                  </a:ext>
                </a:extLst>
              </p:cNvPr>
              <p:cNvSpPr txBox="1"/>
              <p:nvPr/>
            </p:nvSpPr>
            <p:spPr>
              <a:xfrm>
                <a:off x="470469" y="3815613"/>
                <a:ext cx="9601200" cy="1634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>
                    <a:latin typeface="Cambria Math" panose="02040503050406030204" pitchFamily="18" charset="0"/>
                  </a:rPr>
                  <a:t>Application au RL, exemple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b="0" dirty="0">
                    <a:latin typeface="Cambria Math" panose="02040503050406030204" pitchFamily="18" charset="0"/>
                  </a:rPr>
                  <a:t>:</a:t>
                </a:r>
              </a:p>
              <a:p>
                <a:pPr algn="just"/>
                <a:endParaRPr lang="fr-FR" b="0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b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</m:e>
                          </m:nary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2B631-C81A-D824-9A2D-C80195285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9" y="3815613"/>
                <a:ext cx="9601200" cy="1634743"/>
              </a:xfrm>
              <a:prstGeom prst="rect">
                <a:avLst/>
              </a:prstGeom>
              <a:blipFill>
                <a:blip r:embed="rId4"/>
                <a:stretch>
                  <a:fillRect l="-508" t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F9B25B-5FA3-A8D7-BA64-5EEAD47BB703}"/>
                  </a:ext>
                </a:extLst>
              </p:cNvPr>
              <p:cNvSpPr txBox="1"/>
              <p:nvPr/>
            </p:nvSpPr>
            <p:spPr>
              <a:xfrm>
                <a:off x="457201" y="5313796"/>
                <a:ext cx="11098305" cy="1432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Interprétation</a:t>
                </a:r>
                <a:r>
                  <a:rPr lang="fr-FR" dirty="0"/>
                  <a:t> : Si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(obtenue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) est plus probable d’arriver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 qu’avec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, il est logique qu’elle pèse moins dans le 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00B0F0"/>
                    </a:solidFill>
                  </a:rPr>
                  <a:t>TD(0) Off Policy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F9B25B-5FA3-A8D7-BA64-5EEAD47B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5313796"/>
                <a:ext cx="11098305" cy="1432508"/>
              </a:xfrm>
              <a:prstGeom prst="rect">
                <a:avLst/>
              </a:prstGeom>
              <a:blipFill>
                <a:blip r:embed="rId5"/>
                <a:stretch>
                  <a:fillRect l="-439" t="-25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1CC176E-BD8E-B8C0-B048-5C436A0FBF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04"/>
          <a:stretch/>
        </p:blipFill>
        <p:spPr>
          <a:xfrm>
            <a:off x="1143000" y="2559278"/>
            <a:ext cx="9258300" cy="1036499"/>
          </a:xfrm>
          <a:prstGeom prst="rect">
            <a:avLst/>
          </a:prstGeom>
        </p:spPr>
      </p:pic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E6103AF4-8BBF-CE7A-BAF9-1239967D1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684" y="4348177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774FA7-F4DD-A67D-AEE8-BDFF7F45E25E}"/>
              </a:ext>
            </a:extLst>
          </p:cNvPr>
          <p:cNvSpPr txBox="1"/>
          <p:nvPr/>
        </p:nvSpPr>
        <p:spPr>
          <a:xfrm>
            <a:off x="10401300" y="4430283"/>
            <a:ext cx="16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Haute variance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1899CB-C15B-51D8-77F2-D45D932101BA}"/>
              </a:ext>
            </a:extLst>
          </p:cNvPr>
          <p:cNvSpPr/>
          <p:nvPr/>
        </p:nvSpPr>
        <p:spPr>
          <a:xfrm>
            <a:off x="1447800" y="4267200"/>
            <a:ext cx="7772400" cy="990600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7A9BBF0-AEEB-7C84-C673-F1303C707926}"/>
              </a:ext>
            </a:extLst>
          </p:cNvPr>
          <p:cNvSpPr/>
          <p:nvPr/>
        </p:nvSpPr>
        <p:spPr>
          <a:xfrm rot="16200000">
            <a:off x="9530834" y="6028305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77065-F51C-02A8-B91E-937DBA13FC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480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A247B-0A0B-9304-0590-F79B209735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079618FF-76D4-DF0D-29BF-34C432A238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Comment définir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3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3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sz="4300" kern="0" dirty="0"/>
                  <a:t> : RLHF</a:t>
                </a:r>
              </a:p>
            </p:txBody>
          </p:sp>
        </mc:Choice>
        <mc:Fallback xmlns="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079618FF-76D4-DF0D-29BF-34C432A23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2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rstanding Reinforcement Learning from Human Feedback (RLHF): Part 1 ...">
            <a:extLst>
              <a:ext uri="{FF2B5EF4-FFF2-40B4-BE49-F238E27FC236}">
                <a16:creationId xmlns:a16="http://schemas.microsoft.com/office/drawing/2014/main" id="{4BB2DCA5-85BE-BD37-873A-9FCB0028B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269" y="1948675"/>
            <a:ext cx="8534400" cy="391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F5EFD6-19D7-45D4-1D4A-B75115F34A13}"/>
                  </a:ext>
                </a:extLst>
              </p:cNvPr>
              <p:cNvSpPr txBox="1"/>
              <p:nvPr/>
            </p:nvSpPr>
            <p:spPr>
              <a:xfrm>
                <a:off x="251848" y="5886729"/>
                <a:ext cx="6663812" cy="948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Une alternative au reward shaping, le RLHF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b="0" dirty="0"/>
                  <a:t> </a:t>
                </a:r>
                <a:br>
                  <a:rPr lang="en-GB" dirty="0"/>
                </a:br>
                <a:r>
                  <a:rPr lang="en-GB" dirty="0"/>
                  <a:t>On </a:t>
                </a:r>
                <a:r>
                  <a:rPr lang="en-GB" dirty="0" err="1"/>
                  <a:t>entraine</a:t>
                </a:r>
                <a:r>
                  <a:rPr lang="en-GB" dirty="0"/>
                  <a:t> un reseau à </a:t>
                </a:r>
                <a:r>
                  <a:rPr lang="en-GB" dirty="0" err="1"/>
                  <a:t>récompenser</a:t>
                </a:r>
                <a:r>
                  <a:rPr lang="en-GB" dirty="0"/>
                  <a:t> de manière “</a:t>
                </a:r>
                <a:r>
                  <a:rPr lang="en-GB" dirty="0" err="1"/>
                  <a:t>humaine</a:t>
                </a:r>
                <a:r>
                  <a:rPr lang="en-GB" dirty="0"/>
                  <a:t>” </a:t>
                </a:r>
                <a:r>
                  <a:rPr lang="en-GB" dirty="0" err="1"/>
                  <a:t>l’agent</a:t>
                </a:r>
                <a:r>
                  <a:rPr lang="en-GB" dirty="0"/>
                  <a:t>.</a:t>
                </a:r>
                <a:endParaRPr lang="en-GB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F5EFD6-19D7-45D4-1D4A-B75115F3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8" y="5886729"/>
                <a:ext cx="6663812" cy="948080"/>
              </a:xfrm>
              <a:prstGeom prst="rect">
                <a:avLst/>
              </a:prstGeom>
              <a:blipFill>
                <a:blip r:embed="rId4"/>
                <a:stretch>
                  <a:fillRect l="-732" t="-3226" r="-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706AB1E-D942-4DB1-6177-B0DFC094BD7B}"/>
              </a:ext>
            </a:extLst>
          </p:cNvPr>
          <p:cNvSpPr txBox="1"/>
          <p:nvPr/>
        </p:nvSpPr>
        <p:spPr>
          <a:xfrm>
            <a:off x="4344669" y="1434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dirty="0"/>
              <a:t>RL </a:t>
            </a:r>
            <a:r>
              <a:rPr lang="fr-FR" sz="1800" kern="0" dirty="0" err="1"/>
              <a:t>with</a:t>
            </a:r>
            <a:r>
              <a:rPr lang="fr-FR" sz="1800" kern="0" dirty="0"/>
              <a:t> </a:t>
            </a:r>
            <a:r>
              <a:rPr lang="fr-FR" sz="1800" kern="0" dirty="0">
                <a:solidFill>
                  <a:srgbClr val="FF0000"/>
                </a:solidFill>
              </a:rPr>
              <a:t>Human Feedback </a:t>
            </a:r>
            <a:r>
              <a:rPr lang="fr-FR" sz="1800" kern="0" dirty="0"/>
              <a:t>(RL</a:t>
            </a:r>
            <a:r>
              <a:rPr lang="fr-FR" sz="1800" kern="0" dirty="0">
                <a:solidFill>
                  <a:srgbClr val="FF0000"/>
                </a:solidFill>
              </a:rPr>
              <a:t>HF</a:t>
            </a:r>
            <a:r>
              <a:rPr lang="fr-FR" sz="1800" kern="0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987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CD9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41640</TotalTime>
  <Words>6535</Words>
  <Application>Microsoft Office PowerPoint</Application>
  <PresentationFormat>Widescreen</PresentationFormat>
  <Paragraphs>1143</Paragraphs>
  <Slides>93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Calibri</vt:lpstr>
      <vt:lpstr>Calibri Light</vt:lpstr>
      <vt:lpstr>Cambria Math</vt:lpstr>
      <vt:lpstr>Lucida Grande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Principe du RL : interaction env./agent</vt:lpstr>
      <vt:lpstr>Principe du RL : la politique</vt:lpstr>
      <vt:lpstr>Principe du RL : transitions et épisodes</vt:lpstr>
      <vt:lpstr>Principe du RL : gain futur</vt:lpstr>
      <vt:lpstr>Principe du RL : l’environnement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Model-free vs. Model-based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Mathis Fédérico (Student at CentraleSupelec)</dc:creator>
  <cp:lastModifiedBy>Timothé Boulet (Student at CentraleSupelec)</cp:lastModifiedBy>
  <cp:revision>69</cp:revision>
  <dcterms:created xsi:type="dcterms:W3CDTF">2022-07-01T12:54:52Z</dcterms:created>
  <dcterms:modified xsi:type="dcterms:W3CDTF">2025-10-01T09:34:39Z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2019-11-26T00:00:00Z</vt:filetime>
  </property>
  <property fmtid="{D5CDD505-2E9C-101B-9397-08002B2CF9AE}" pid="3" name="Creator">
    <vt:lpwstr>Microsoft® PowerPoint® pour Office 365</vt:lpwstr>
  </property>
  <property fmtid="{D5CDD505-2E9C-101B-9397-08002B2CF9AE}" pid="4" name="LastSaved">
    <vt:filetime>2022-07-01T00:00:00Z</vt:filetime>
  </property>
</Properties>
</file>